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61" d="100"/>
          <a:sy n="161" d="100"/>
        </p:scale>
        <p:origin x="258"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1269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and thank you for the opportunity to present our work. My name is Minh Hieu Le, from Ho Chi Minh City University of Technology, VNU-HCM. This study is titled “Examination Room Usage Optimization via Greedy and Exact Methods: A Vietnamese University Case Study.” The work was conducted with Surya Hanjaya, Trang Hoang, and Xuan-Bach Le. Our central question is practical: once the examination timetable is already fixed, can we reduce the number of rooms that must be opened without changing examination sessions, campuses, or academic-integrity rules? We compare a fast greedy heuristic with an integer linear programming model on a real examination dataset from HCMUT.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results show large room savings in both scenarios. The baseline uses 3,392 room usages. In Case 1, the greedy method reduces this to 2,041, corresponding to a 39.8 percent reduction. The ILP improves the result to 1,895 room usages, or a 44.1 percent reduction. Therefore, under the restricted post-processing regime, exact optimization provides an additional 4.3 percentage points of reduction. In Case 2, the greedy method reaches 1,907 room usages, a 44.8 percent reduction, while the ILP reaches 1,868, or 44.9 percent. The difference is only 0.1 percentage point. This is the key empirical finding: when flexible reassignment is allowed, the simple greedy method becomes almost as effective as the exact method in terms of the number of rooms saved.</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methods also differ in utilization and runtime. The highest average physical utilization is achieved by the Case 1 greedy method, at 63.9 percent, compared with 39.5 percent in the baseline. This is about a 1.6-times increase and reflects the algorithm’s tendency to fill selected rooms tightly. The other optimized solutions also improve utilization, although the value is not perfectly aligned with the room-count objective because larger rooms may be selected. Runtime creates a much clearer distinction. The greedy heuristic completes Case 1 over all nineteen days in approximately 0.37 seconds, with comparable performance in Case 2. In contrast, ILP runtime varies significantly. Eight sessions reach the 900-second limit in Case 1, and seven sessions time out in Case 2. The retained solutions remain feasible, but exact optimization is less predictable for operational use.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an operational perspective, the results suggest a practical deployment strategy. If an institution must preserve its existing room list and only make small post-processing changes, ILP can provide noticeable additional savings, although it may require substantial computation. If the institution can perform flexible capacity-constrained reassignment, the greedy algorithm is especially attractive. It achieves nearly the same room reduction as ILP, runs in a fraction of a second, and does not experience timeouts. The ILP still remains valuable as an offline benchmark, for auditing greedy performance, and for smaller sessions where optimality can be established quickly. More broadly, the study shows that room allocation should be treated as a separate optimization stage after examination times are fixed. This allows universities to improve efficiency without redesigning the complete timetable.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conclude, we studied examination-room optimization under fixed sessions, campus separation, heterogeneous room capacities, reduced examination capacities, indivisible groups, and same-course separation. We proposed two complementary methods: a scalable best-fit decreasing heuristic and an exact ILP formulation. On the HCMUT dataset, both methods reduce room usage by roughly forty to forty-five percent. The greedy method is extremely fast, while the ILP offers a meaningful advantage only in the restricted merging case; under flexible reassignment, the gap falls to 0.1 percentage point. Future work will extend the model to multiple objectives, dynamic and stochastic demand, and datasets from other universities, as well as integration into real examination-planning systems.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very much for your attention. The dataset, source code, and implementation instructions are available in the project repository shown on the slide. I welcome your questions.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Universities usually design examination timetables conservatively. This is understandable because every candidate must have a valid seat, spacing rules must be respected, and operational failures are costly. However, conservative allocation often creates fragmentation. For example, two groups of twenty students from different courses may be placed in two separate rooms, even though one room has enough physical capacity for both groups. Because the groups take different papers, they can potentially share the room while preserving examination integrity. Our work focuses on this post-timetabling opportunity. We do not change when an exam takes place. We only reconsider how already-fixed candidate groups are assigned to rooms within the same session and the same campus. The objective is to close rooms that are not necessary, thereby reducing facility and invigilation requirements.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HCMUT case study demonstrates why this problem matters. The centralized examination period in semester 251 covered nineteen days, with as many as five sessions per day, across two campuses located approximately twenty-eight kilometres apart. The baseline data contain 115,641 candidate demand and 3,392 room usages. Because two invigilators are normally needed for each room, together with a contingency allowance, the estimated supervision workload reaches 17,808 staff-hours. At the same time, average physical room utilization is only 39.5 percent. Campus-level separation is strict: candidates cannot be moved between campuses during a session. Therefore, any optimization must be performed independently for each session and campus. These numbers indicate substantial operational cost, but also substantial unused capacity that may be recovered through better consolidation.</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model each examination session independently. A candidate group is indivisible: all students in that group must remain together and must be assigned to exactly one room. Each group has a size, a course label, a fixed session, and a fixed campus. A room has two capacity concepts. Physical capacity is the total number of people that can be seated. Examination capacity is lower and captures spacing and supervision rules; at HCMUT it is typically around half of the physical capacity. A feasible assignment must satisfy three conditions. First, the total number of students in a room cannot exceed physical capacity. Second, each assigned group must fit within the room’s examination capacity. Third, two groups from the same course cannot share the same room. Groups from different courses may share a room when these constraints are satisfied. The objective is simply to minimize the number of open rooms.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consider two operational scenarios. Case 1 is room merging, or post-processing. Here, the university already has a feasible allocation. The algorithm may reassign whole groups among rooms that are already present in that allocation, and it may close rooms that become empty. However, it is not allowed to introduce a new room. This scenario causes minimal disruption and can be added after an existing scheduling system. Case 2 is assignment from scratch. Here, all rooms available in the same session and campus can be considered, and groups are assigned directly to minimize the number of open rooms. This scenario provides greater flexibility and approximates the best efficiency achievable under the same operational constraints. Comparing the two cases tells us how much value comes from better optimization and how much comes from relaxing the initial room-selection restriction.</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first method is a best-fit decreasing greedy heuristic. For each session, groups are sorted from largest to smallest. Processing larger groups first reduces the risk that a large group becomes impossible to place later. In Case 1, the algorithm searches for an already-open feasible target room. A room is feasible if it has enough remaining physical capacity, the group fits its examination capacity, and the room does not already contain the same course. If no target is feasible, the group remains in its original room. Rooms that receive no groups are closed. In Case 2, rooms are sorted from largest to smallest. The algorithm places each group into the feasible open room that leaves the smallest remaining capacity. If no open room is feasible, it opens the next unused room. The method is simple, deterministic, and designed for operational speed, although early choices can prevent a globally optimal packing.</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method is an integer linear programming formulation. We use a binary variable x i j that equals one when group i is assigned to room j, and a binary variable y j that equals one when room j is open. The objective minimizes the sum of y j, meaning the total number of open rooms. Every group must be assigned to exactly one room. Assignment variables are linked to room activation, so no group can enter a closed room. Physical capacity is enforced by limiting the sum of assigned group sizes. Course separation is enforced by allowing at most one group from each course in a room, and examination capacity is checked for each group-room pair. In Case 1, variables associated with rooms outside the original allocation are fixed to zero. In Case 2, all available rooms in the session and campus may be selected. The ILP gives optimal solutions when solved to completion and provides a strong benchmark for the greedy method.</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problem is computationally difficult in general. We prove that its decision version is NP-complete through a reduction from bin packing. The construction assigns each bin-packing item to a distinct course, so the course-separation restriction becomes inactive, and the remaining problem is exactly whether the items fit into a bounded number of rooms. This result explains why exact solution time can increase sharply for large or tightly constrained sessions. We also establish a theoretical baseline for the direct greedy algorithm when all rooms have identical capacity. Under that restricted setting, the greedy solution uses at most twice the optimal number of rooms. This two-approximation guarantee does not directly cover the heterogeneous rooms in the HCMUT dataset, but it provides a useful worst-case reference and supports the use of a scalable heuristic.</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experiments, we use official HCMUT room-allocation plans containing session identifiers, campus identifiers, course identifiers, room identifiers, group sizes, physical capacities, and examination capacities. No student-level or personally identifiable data are required. Sessions are solved independently, and no cross-campus reassignment is allowed. We evaluate three metrics: reduction in room usages relative to the baseline, average physical utilization after optimization, and computational runtime. The ILP implementation uses Python 3.12.7, PuLP 3.3.0, and CBC 2.10.3. Each session has a time limit of 900 seconds. If the solver reaches that limit, the best feasible incumbent is retained and the session is marked as a timeout. Experiments were run on an Apple M4 Mac mini with ten cores and sixteen gigabytes of memory.</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18A7A0"/>
          </a:solidFill>
          <a:ln w="12700">
            <a:solidFill>
              <a:srgbClr val="18A7A0"/>
            </a:solidFill>
            <a:prstDash val="solid"/>
          </a:ln>
        </p:spPr>
      </p:sp>
      <p:sp>
        <p:nvSpPr>
          <p:cNvPr id="3" name="Text 1"/>
          <p:cNvSpPr/>
          <p:nvPr/>
        </p:nvSpPr>
        <p:spPr>
          <a:xfrm>
            <a:off x="502920" y="6528816"/>
            <a:ext cx="2743200" cy="164592"/>
          </a:xfrm>
          <a:prstGeom prst="rect">
            <a:avLst/>
          </a:prstGeom>
          <a:noFill/>
          <a:ln/>
        </p:spPr>
        <p:txBody>
          <a:bodyPr wrap="square" lIns="0" tIns="0" rIns="0" bIns="0" rtlCol="0" anchor="ctr"/>
          <a:lstStyle/>
          <a:p>
            <a:pPr marL="0" indent="0">
              <a:buNone/>
            </a:pPr>
            <a:r>
              <a:rPr lang="en-US" sz="850" dirty="0">
                <a:solidFill>
                  <a:srgbClr val="6C788A"/>
                </a:solidFill>
                <a:latin typeface="Aptos" pitchFamily="34" charset="0"/>
                <a:ea typeface="Aptos" pitchFamily="34" charset="-122"/>
                <a:cs typeface="Aptos" pitchFamily="34" charset="-120"/>
              </a:rPr>
              <a:t>SOMET 2026 • Paper 23</a:t>
            </a:r>
            <a:endParaRPr lang="en-US" sz="850" dirty="0"/>
          </a:p>
        </p:txBody>
      </p:sp>
      <p:sp>
        <p:nvSpPr>
          <p:cNvPr id="4" name="Text 2"/>
          <p:cNvSpPr/>
          <p:nvPr/>
        </p:nvSpPr>
        <p:spPr>
          <a:xfrm>
            <a:off x="9784080" y="6528816"/>
            <a:ext cx="1920240" cy="164592"/>
          </a:xfrm>
          <a:prstGeom prst="rect">
            <a:avLst/>
          </a:prstGeom>
          <a:noFill/>
          <a:ln/>
        </p:spPr>
        <p:txBody>
          <a:bodyPr wrap="square" lIns="0" tIns="0" rIns="0" bIns="0" rtlCol="0" anchor="ctr"/>
          <a:lstStyle/>
          <a:p>
            <a:pPr marL="0" indent="0" algn="r">
              <a:buNone/>
            </a:pPr>
            <a:r>
              <a:rPr lang="en-US" sz="850" dirty="0">
                <a:solidFill>
                  <a:srgbClr val="6C788A"/>
                </a:solidFill>
                <a:latin typeface="Aptos" pitchFamily="34" charset="0"/>
                <a:ea typeface="Aptos" pitchFamily="34" charset="-122"/>
                <a:cs typeface="Aptos" pitchFamily="34" charset="-120"/>
              </a:rPr>
              <a:t>HCMUT, VNU-HCM</a:t>
            </a:r>
            <a:endParaRPr lang="en-US" sz="850" dirty="0"/>
          </a:p>
        </p:txBody>
      </p:sp>
      <p:sp>
        <p:nvSpPr>
          <p:cNvPr id="25" name="Slide Number Placeholder 0"/>
          <p:cNvSpPr>
            <a:spLocks noGrp="1"/>
          </p:cNvSpPr>
          <p:nvPr>
            <p:ph type="sldNum" sz="quarter" idx="4294967295"/>
          </p:nvPr>
        </p:nvSpPr>
        <p:spPr>
          <a:xfrm>
            <a:off x="1175004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850">
                <a:solidFill>
                  <a:srgbClr val="6C788A"/>
                </a:solidFill>
                <a:latin typeface="Aptos"/>
                <a:ea typeface="Aptos"/>
                <a:cs typeface="Aptos"/>
              </a:defRPr>
            </a:lvl1pPr>
          </a:lstStyle>
          <a:p>
            <a:pPr algn="l"/>
            <a:fld id="{F7021451-1387-4CA6-816F-3879F97B5CBC}" type="slidenum">
              <a:rPr lang="en-US" b="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75004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850">
                <a:solidFill>
                  <a:srgbClr val="6C788A"/>
                </a:solidFill>
                <a:latin typeface="Aptos"/>
                <a:ea typeface="Aptos"/>
                <a:cs typeface="Aptos"/>
              </a:defRPr>
            </a:lvl1pPr>
          </a:lstStyle>
          <a:p>
            <a:pPr algn="l"/>
            <a:fld id="{F7021451-1387-4CA6-816F-3879F97B5CBC}" type="slidenum">
              <a:rPr lang="en-US" b="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github.com/hieukendu/ILP"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304A"/>
        </a:solidFill>
        <a:effectLst/>
      </p:bgPr>
    </p:bg>
    <p:spTree>
      <p:nvGrpSpPr>
        <p:cNvPr id="1" name=""/>
        <p:cNvGrpSpPr/>
        <p:nvPr/>
      </p:nvGrpSpPr>
      <p:grpSpPr>
        <a:xfrm>
          <a:off x="0" y="0"/>
          <a:ext cx="0" cy="0"/>
          <a:chOff x="0" y="0"/>
          <a:chExt cx="0" cy="0"/>
        </a:xfrm>
      </p:grpSpPr>
      <p:sp>
        <p:nvSpPr>
          <p:cNvPr id="2" name="Shape 0"/>
          <p:cNvSpPr/>
          <p:nvPr/>
        </p:nvSpPr>
        <p:spPr>
          <a:xfrm>
            <a:off x="8092440" y="0"/>
            <a:ext cx="4114800" cy="6858000"/>
          </a:xfrm>
          <a:prstGeom prst="rect">
            <a:avLst/>
          </a:prstGeom>
          <a:solidFill>
            <a:srgbClr val="18A7A0"/>
          </a:solidFill>
          <a:ln w="12700">
            <a:solidFill>
              <a:srgbClr val="18A7A0"/>
            </a:solidFill>
            <a:prstDash val="solid"/>
          </a:ln>
        </p:spPr>
      </p:sp>
      <p:sp>
        <p:nvSpPr>
          <p:cNvPr id="3" name="Shape 1"/>
          <p:cNvSpPr/>
          <p:nvPr/>
        </p:nvSpPr>
        <p:spPr>
          <a:xfrm rot="1080000">
            <a:off x="7543800" y="502920"/>
            <a:ext cx="3657600" cy="3657600"/>
          </a:xfrm>
          <a:prstGeom prst="arc">
            <a:avLst/>
          </a:prstGeom>
          <a:solidFill>
            <a:srgbClr val="2ABEB5">
              <a:alpha val="65000"/>
            </a:srgbClr>
          </a:solidFill>
          <a:ln w="12700">
            <a:solidFill>
              <a:srgbClr val="2ABEB5">
                <a:alpha val="0"/>
              </a:srgbClr>
            </a:solidFill>
            <a:prstDash val="solid"/>
          </a:ln>
        </p:spPr>
      </p:sp>
      <p:sp>
        <p:nvSpPr>
          <p:cNvPr id="4" name="Shape 2"/>
          <p:cNvSpPr/>
          <p:nvPr/>
        </p:nvSpPr>
        <p:spPr>
          <a:xfrm rot="12300000">
            <a:off x="8641080" y="3429000"/>
            <a:ext cx="3017520" cy="3017520"/>
          </a:xfrm>
          <a:prstGeom prst="arc">
            <a:avLst/>
          </a:prstGeom>
          <a:solidFill>
            <a:srgbClr val="F39C4A">
              <a:alpha val="85000"/>
            </a:srgbClr>
          </a:solidFill>
          <a:ln w="12700">
            <a:solidFill>
              <a:srgbClr val="F39C4A">
                <a:alpha val="0"/>
              </a:srgbClr>
            </a:solidFill>
            <a:prstDash val="solid"/>
          </a:ln>
        </p:spPr>
      </p:sp>
      <p:sp>
        <p:nvSpPr>
          <p:cNvPr id="5" name="Shape 3"/>
          <p:cNvSpPr/>
          <p:nvPr/>
        </p:nvSpPr>
        <p:spPr>
          <a:xfrm>
            <a:off x="594360" y="502920"/>
            <a:ext cx="2148840" cy="329184"/>
          </a:xfrm>
          <a:prstGeom prst="roundRect">
            <a:avLst>
              <a:gd name="adj" fmla="val 50000"/>
            </a:avLst>
          </a:prstGeom>
          <a:solidFill>
            <a:srgbClr val="274862"/>
          </a:solidFill>
          <a:ln w="12700">
            <a:solidFill>
              <a:srgbClr val="274862"/>
            </a:solidFill>
            <a:prstDash val="solid"/>
          </a:ln>
        </p:spPr>
      </p:sp>
      <p:sp>
        <p:nvSpPr>
          <p:cNvPr id="6" name="Text 4"/>
          <p:cNvSpPr/>
          <p:nvPr/>
        </p:nvSpPr>
        <p:spPr>
          <a:xfrm>
            <a:off x="667512" y="571500"/>
            <a:ext cx="2002536" cy="164592"/>
          </a:xfrm>
          <a:prstGeom prst="rect">
            <a:avLst/>
          </a:prstGeom>
          <a:noFill/>
          <a:ln/>
        </p:spPr>
        <p:txBody>
          <a:bodyPr wrap="square" lIns="0" tIns="0" rIns="0" bIns="0" rtlCol="0" anchor="ctr"/>
          <a:lstStyle/>
          <a:p>
            <a:pPr marL="0" indent="0" algn="ctr">
              <a:buNone/>
            </a:pPr>
            <a:r>
              <a:rPr lang="en-US" sz="1000" b="1" dirty="0">
                <a:solidFill>
                  <a:srgbClr val="FFFFFF"/>
                </a:solidFill>
                <a:latin typeface="Times New Roman" panose="02020603050405020304" pitchFamily="18" charset="0"/>
                <a:cs typeface="Times New Roman" panose="02020603050405020304" pitchFamily="18" charset="0"/>
              </a:rPr>
              <a:t>SOMET 2026 • Paper 23</a:t>
            </a:r>
            <a:endParaRPr lang="en-US" sz="1000" dirty="0">
              <a:latin typeface="Times New Roman" panose="02020603050405020304" pitchFamily="18" charset="0"/>
              <a:cs typeface="Times New Roman" panose="02020603050405020304" pitchFamily="18" charset="0"/>
            </a:endParaRPr>
          </a:p>
        </p:txBody>
      </p:sp>
      <p:sp>
        <p:nvSpPr>
          <p:cNvPr id="7" name="Text 5"/>
          <p:cNvSpPr/>
          <p:nvPr/>
        </p:nvSpPr>
        <p:spPr>
          <a:xfrm>
            <a:off x="594360" y="1143000"/>
            <a:ext cx="7040880" cy="1874520"/>
          </a:xfrm>
          <a:prstGeom prst="rect">
            <a:avLst/>
          </a:prstGeom>
          <a:noFill/>
          <a:ln/>
        </p:spPr>
        <p:txBody>
          <a:bodyPr wrap="square" lIns="0" tIns="0" rIns="0" bIns="0" rtlCol="0" anchor="ctr"/>
          <a:lstStyle/>
          <a:p>
            <a:pPr marL="0" indent="0">
              <a:buNone/>
            </a:pPr>
            <a:r>
              <a:rPr lang="en-US" sz="2900" b="1" dirty="0">
                <a:solidFill>
                  <a:srgbClr val="FFFFFF"/>
                </a:solidFill>
                <a:latin typeface="Times New Roman" panose="02020603050405020304" pitchFamily="18" charset="0"/>
                <a:ea typeface="Aptos Display" pitchFamily="34" charset="-122"/>
                <a:cs typeface="Times New Roman" panose="02020603050405020304" pitchFamily="18" charset="0"/>
              </a:rPr>
              <a:t>Examination Room Usage</a:t>
            </a:r>
            <a:endParaRPr lang="en-US" sz="2900" dirty="0">
              <a:latin typeface="Times New Roman" panose="02020603050405020304" pitchFamily="18" charset="0"/>
              <a:cs typeface="Times New Roman" panose="02020603050405020304" pitchFamily="18" charset="0"/>
            </a:endParaRPr>
          </a:p>
          <a:p>
            <a:pPr marL="0" indent="0">
              <a:buNone/>
            </a:pPr>
            <a:r>
              <a:rPr lang="en-US" sz="2900" b="1" dirty="0">
                <a:solidFill>
                  <a:srgbClr val="FFFFFF"/>
                </a:solidFill>
                <a:latin typeface="Times New Roman" panose="02020603050405020304" pitchFamily="18" charset="0"/>
                <a:ea typeface="Aptos Display" pitchFamily="34" charset="-122"/>
                <a:cs typeface="Times New Roman" panose="02020603050405020304" pitchFamily="18" charset="0"/>
              </a:rPr>
              <a:t>Optimization via Greedy and Exact Methods</a:t>
            </a:r>
            <a:endParaRPr lang="en-US" sz="2900" dirty="0">
              <a:latin typeface="Times New Roman" panose="02020603050405020304" pitchFamily="18" charset="0"/>
              <a:cs typeface="Times New Roman" panose="02020603050405020304" pitchFamily="18" charset="0"/>
            </a:endParaRPr>
          </a:p>
        </p:txBody>
      </p:sp>
      <p:sp>
        <p:nvSpPr>
          <p:cNvPr id="8" name="Text 6"/>
          <p:cNvSpPr/>
          <p:nvPr/>
        </p:nvSpPr>
        <p:spPr>
          <a:xfrm>
            <a:off x="621792" y="3246120"/>
            <a:ext cx="6309360" cy="411480"/>
          </a:xfrm>
          <a:prstGeom prst="rect">
            <a:avLst/>
          </a:prstGeom>
          <a:noFill/>
          <a:ln/>
        </p:spPr>
        <p:txBody>
          <a:bodyPr wrap="square" lIns="0" tIns="0" rIns="0" bIns="0" rtlCol="0" anchor="ctr"/>
          <a:lstStyle/>
          <a:p>
            <a:pPr marL="0" indent="0">
              <a:buNone/>
            </a:pPr>
            <a:r>
              <a:rPr lang="en-US" sz="1800" dirty="0">
                <a:solidFill>
                  <a:srgbClr val="C9D7E4"/>
                </a:solidFill>
                <a:latin typeface="Times New Roman" panose="02020603050405020304" pitchFamily="18" charset="0"/>
                <a:cs typeface="Times New Roman" panose="02020603050405020304" pitchFamily="18" charset="0"/>
              </a:rPr>
              <a:t>A Vietnamese University Case Study</a:t>
            </a:r>
            <a:endParaRPr lang="en-US" sz="1800" dirty="0">
              <a:latin typeface="Times New Roman" panose="02020603050405020304" pitchFamily="18" charset="0"/>
              <a:cs typeface="Times New Roman" panose="02020603050405020304" pitchFamily="18" charset="0"/>
            </a:endParaRPr>
          </a:p>
        </p:txBody>
      </p:sp>
      <p:sp>
        <p:nvSpPr>
          <p:cNvPr id="9" name="Text 7"/>
          <p:cNvSpPr/>
          <p:nvPr/>
        </p:nvSpPr>
        <p:spPr>
          <a:xfrm>
            <a:off x="621792" y="4069080"/>
            <a:ext cx="6766560" cy="320040"/>
          </a:xfrm>
          <a:prstGeom prst="rect">
            <a:avLst/>
          </a:prstGeom>
          <a:noFill/>
          <a:ln/>
        </p:spPr>
        <p:txBody>
          <a:bodyPr wrap="square" lIns="0" tIns="0" rIns="0" bIns="0" rtlCol="0" anchor="ctr"/>
          <a:lstStyle/>
          <a:p>
            <a:pPr marL="0" indent="0">
              <a:buNone/>
            </a:pPr>
            <a:r>
              <a:rPr lang="en-US" sz="1250" b="1" dirty="0">
                <a:solidFill>
                  <a:srgbClr val="FFFFFF"/>
                </a:solidFill>
                <a:latin typeface="Times New Roman" panose="02020603050405020304" pitchFamily="18" charset="0"/>
                <a:cs typeface="Times New Roman" panose="02020603050405020304" pitchFamily="18" charset="0"/>
              </a:rPr>
              <a:t>Minh Hieu LE • Surya HANJAYA • Trang HOANG • Xuan-Bach LE</a:t>
            </a:r>
            <a:endParaRPr lang="en-US" sz="1250" dirty="0">
              <a:latin typeface="Times New Roman" panose="02020603050405020304" pitchFamily="18" charset="0"/>
              <a:cs typeface="Times New Roman" panose="02020603050405020304" pitchFamily="18" charset="0"/>
            </a:endParaRPr>
          </a:p>
        </p:txBody>
      </p:sp>
      <p:sp>
        <p:nvSpPr>
          <p:cNvPr id="10" name="Text 8"/>
          <p:cNvSpPr/>
          <p:nvPr/>
        </p:nvSpPr>
        <p:spPr>
          <a:xfrm>
            <a:off x="621792" y="4498848"/>
            <a:ext cx="6766560" cy="640080"/>
          </a:xfrm>
          <a:prstGeom prst="rect">
            <a:avLst/>
          </a:prstGeom>
          <a:noFill/>
          <a:ln/>
        </p:spPr>
        <p:txBody>
          <a:bodyPr wrap="square" lIns="0" tIns="0" rIns="0" bIns="0" rtlCol="0" anchor="ctr"/>
          <a:lstStyle/>
          <a:p>
            <a:pPr marL="0" indent="0">
              <a:buNone/>
            </a:pPr>
            <a:r>
              <a:rPr lang="en-US" sz="1150" dirty="0">
                <a:solidFill>
                  <a:srgbClr val="C9D7E4"/>
                </a:solidFill>
                <a:latin typeface="Times New Roman" panose="02020603050405020304" pitchFamily="18" charset="0"/>
                <a:cs typeface="Times New Roman" panose="02020603050405020304" pitchFamily="18" charset="0"/>
              </a:rPr>
              <a:t>Faculty of Computer Science and Engineering</a:t>
            </a:r>
            <a:endParaRPr lang="en-US" sz="1150" dirty="0">
              <a:latin typeface="Times New Roman" panose="02020603050405020304" pitchFamily="18" charset="0"/>
              <a:cs typeface="Times New Roman" panose="02020603050405020304" pitchFamily="18" charset="0"/>
            </a:endParaRPr>
          </a:p>
          <a:p>
            <a:pPr marL="0" indent="0">
              <a:buNone/>
            </a:pPr>
            <a:r>
              <a:rPr lang="en-US" sz="1150" dirty="0">
                <a:solidFill>
                  <a:srgbClr val="C9D7E4"/>
                </a:solidFill>
                <a:latin typeface="Times New Roman" panose="02020603050405020304" pitchFamily="18" charset="0"/>
                <a:cs typeface="Times New Roman" panose="02020603050405020304" pitchFamily="18" charset="0"/>
              </a:rPr>
              <a:t>Ho Chi Minh City University of Technology, VNU-HCM</a:t>
            </a:r>
            <a:endParaRPr lang="en-US" sz="1150" dirty="0">
              <a:latin typeface="Times New Roman" panose="02020603050405020304" pitchFamily="18" charset="0"/>
              <a:cs typeface="Times New Roman" panose="02020603050405020304" pitchFamily="18" charset="0"/>
            </a:endParaRPr>
          </a:p>
        </p:txBody>
      </p:sp>
      <p:sp>
        <p:nvSpPr>
          <p:cNvPr id="11" name="Text 9"/>
          <p:cNvSpPr/>
          <p:nvPr/>
        </p:nvSpPr>
        <p:spPr>
          <a:xfrm>
            <a:off x="621792" y="5715000"/>
            <a:ext cx="3657600" cy="274320"/>
          </a:xfrm>
          <a:prstGeom prst="rect">
            <a:avLst/>
          </a:prstGeom>
          <a:noFill/>
          <a:ln/>
        </p:spPr>
        <p:txBody>
          <a:bodyPr wrap="square" lIns="0" tIns="0" rIns="0" bIns="0" rtlCol="0" anchor="ctr"/>
          <a:lstStyle/>
          <a:p>
            <a:pPr marL="0" indent="0">
              <a:buNone/>
            </a:pPr>
            <a:r>
              <a:rPr lang="en-US" sz="1150" b="1" dirty="0">
                <a:solidFill>
                  <a:srgbClr val="F39C4A"/>
                </a:solidFill>
                <a:latin typeface="Times New Roman" panose="02020603050405020304" pitchFamily="18" charset="0"/>
                <a:cs typeface="Times New Roman" panose="02020603050405020304" pitchFamily="18" charset="0"/>
              </a:rPr>
              <a:t>Presenter: Minh Hieu Le</a:t>
            </a:r>
            <a:endParaRPr lang="en-US" sz="1150" dirty="0">
              <a:latin typeface="Times New Roman" panose="02020603050405020304" pitchFamily="18" charset="0"/>
              <a:cs typeface="Times New Roman" panose="02020603050405020304" pitchFamily="18" charset="0"/>
            </a:endParaRPr>
          </a:p>
        </p:txBody>
      </p:sp>
      <p:sp>
        <p:nvSpPr>
          <p:cNvPr id="12" name="Text 10"/>
          <p:cNvSpPr/>
          <p:nvPr/>
        </p:nvSpPr>
        <p:spPr>
          <a:xfrm>
            <a:off x="621792" y="6080760"/>
            <a:ext cx="6766560" cy="237744"/>
          </a:xfrm>
          <a:prstGeom prst="rect">
            <a:avLst/>
          </a:prstGeom>
          <a:noFill/>
          <a:ln/>
        </p:spPr>
        <p:txBody>
          <a:bodyPr wrap="square" lIns="0" tIns="0" rIns="0" bIns="0" rtlCol="0" anchor="ctr"/>
          <a:lstStyle/>
          <a:p>
            <a:pPr marL="0" indent="0">
              <a:buNone/>
            </a:pPr>
            <a:r>
              <a:rPr lang="en-US" sz="950" dirty="0">
                <a:solidFill>
                  <a:srgbClr val="B7C8D7"/>
                </a:solidFill>
                <a:latin typeface="Times New Roman" panose="02020603050405020304" pitchFamily="18" charset="0"/>
                <a:cs typeface="Times New Roman" panose="02020603050405020304" pitchFamily="18" charset="0"/>
              </a:rPr>
              <a:t>Funded by Murata Science and Education Foundation (Grant 26VH05)</a:t>
            </a:r>
            <a:endParaRPr lang="en-US" sz="95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02920" y="292608"/>
            <a:ext cx="11155680" cy="475488"/>
          </a:xfrm>
          <a:prstGeom prst="rect">
            <a:avLst/>
          </a:prstGeom>
          <a:noFill/>
          <a:ln/>
        </p:spPr>
        <p:txBody>
          <a:bodyPr wrap="square" lIns="0" tIns="0" rIns="0" bIns="0" rtlCol="0" anchor="ctr"/>
          <a:lstStyle/>
          <a:p>
            <a:pPr marL="0" indent="0">
              <a:buNone/>
            </a:pPr>
            <a:r>
              <a:rPr lang="en-US" sz="2700" b="1" dirty="0">
                <a:solidFill>
                  <a:srgbClr val="12304A"/>
                </a:solidFill>
                <a:latin typeface="Times New Roman" panose="02020603050405020304" pitchFamily="18" charset="0"/>
                <a:ea typeface="Aptos Display" pitchFamily="34" charset="-122"/>
                <a:cs typeface="Times New Roman" panose="02020603050405020304" pitchFamily="18" charset="0"/>
              </a:rPr>
              <a:t>Main result - large room savings</a:t>
            </a:r>
            <a:endParaRPr lang="en-US" sz="2700" dirty="0">
              <a:latin typeface="Times New Roman" panose="02020603050405020304" pitchFamily="18" charset="0"/>
              <a:cs typeface="Times New Roman" panose="02020603050405020304" pitchFamily="18" charset="0"/>
            </a:endParaRPr>
          </a:p>
        </p:txBody>
      </p:sp>
      <p:sp>
        <p:nvSpPr>
          <p:cNvPr id="3" name="Text 1"/>
          <p:cNvSpPr/>
          <p:nvPr/>
        </p:nvSpPr>
        <p:spPr>
          <a:xfrm>
            <a:off x="521208" y="786384"/>
            <a:ext cx="10972800" cy="256032"/>
          </a:xfrm>
          <a:prstGeom prst="rect">
            <a:avLst/>
          </a:prstGeom>
          <a:noFill/>
          <a:ln/>
        </p:spPr>
        <p:txBody>
          <a:bodyPr wrap="square" lIns="0" tIns="0" rIns="0" bIns="0" rtlCol="0" anchor="ctr"/>
          <a:lstStyle/>
          <a:p>
            <a:pPr marL="0" indent="0">
              <a:buNone/>
            </a:pPr>
            <a:r>
              <a:rPr lang="en-US" sz="1150" dirty="0">
                <a:solidFill>
                  <a:srgbClr val="617184"/>
                </a:solidFill>
                <a:latin typeface="Times New Roman" panose="02020603050405020304" pitchFamily="18" charset="0"/>
                <a:ea typeface="Aptos" pitchFamily="34" charset="-122"/>
                <a:cs typeface="Times New Roman" panose="02020603050405020304" pitchFamily="18" charset="0"/>
              </a:rPr>
              <a:t>Room usages across baseline and four optimization settings</a:t>
            </a:r>
            <a:endParaRPr lang="en-US" sz="1150" dirty="0">
              <a:latin typeface="Times New Roman" panose="02020603050405020304" pitchFamily="18" charset="0"/>
              <a:cs typeface="Times New Roman" panose="02020603050405020304" pitchFamily="18" charset="0"/>
            </a:endParaRPr>
          </a:p>
        </p:txBody>
      </p:sp>
      <p:sp>
        <p:nvSpPr>
          <p:cNvPr id="4" name="Shape 2"/>
          <p:cNvSpPr/>
          <p:nvPr/>
        </p:nvSpPr>
        <p:spPr>
          <a:xfrm>
            <a:off x="658368" y="1335024"/>
            <a:ext cx="7589520" cy="4498848"/>
          </a:xfrm>
          <a:prstGeom prst="roundRect">
            <a:avLst>
              <a:gd name="adj" fmla="val 2439"/>
            </a:avLst>
          </a:prstGeom>
          <a:solidFill>
            <a:srgbClr val="FFFFFF"/>
          </a:solidFill>
          <a:ln w="12700">
            <a:solidFill>
              <a:srgbClr val="DCE4EC"/>
            </a:solidFill>
            <a:prstDash val="solid"/>
          </a:ln>
        </p:spPr>
      </p:sp>
      <p:sp>
        <p:nvSpPr>
          <p:cNvPr id="5" name="Text 3"/>
          <p:cNvSpPr/>
          <p:nvPr/>
        </p:nvSpPr>
        <p:spPr>
          <a:xfrm>
            <a:off x="950976" y="1664208"/>
            <a:ext cx="1463040" cy="283464"/>
          </a:xfrm>
          <a:prstGeom prst="rect">
            <a:avLst/>
          </a:prstGeom>
          <a:noFill/>
          <a:ln/>
        </p:spPr>
        <p:txBody>
          <a:bodyPr wrap="square" lIns="0" tIns="0" rIns="0" bIns="0" rtlCol="0" anchor="ctr"/>
          <a:lstStyle/>
          <a:p>
            <a:pPr marL="0" indent="0">
              <a:buNone/>
            </a:pPr>
            <a:r>
              <a:rPr lang="en-US" sz="1700" b="1" dirty="0">
                <a:solidFill>
                  <a:srgbClr val="12304A"/>
                </a:solidFill>
                <a:latin typeface="Times New Roman" panose="02020603050405020304" pitchFamily="18" charset="0"/>
                <a:cs typeface="Times New Roman" panose="02020603050405020304" pitchFamily="18" charset="0"/>
              </a:rPr>
              <a:t>Room usages</a:t>
            </a:r>
            <a:endParaRPr lang="en-US" sz="1700" dirty="0">
              <a:latin typeface="Times New Roman" panose="02020603050405020304" pitchFamily="18" charset="0"/>
              <a:cs typeface="Times New Roman" panose="02020603050405020304" pitchFamily="18" charset="0"/>
            </a:endParaRPr>
          </a:p>
        </p:txBody>
      </p:sp>
      <p:sp>
        <p:nvSpPr>
          <p:cNvPr id="6" name="Shape 4"/>
          <p:cNvSpPr/>
          <p:nvPr/>
        </p:nvSpPr>
        <p:spPr>
          <a:xfrm>
            <a:off x="1051560" y="5266944"/>
            <a:ext cx="6629400" cy="0"/>
          </a:xfrm>
          <a:prstGeom prst="line">
            <a:avLst/>
          </a:prstGeom>
          <a:noFill/>
          <a:ln w="15240">
            <a:solidFill>
              <a:srgbClr val="AAB5C1"/>
            </a:solidFill>
            <a:prstDash val="solid"/>
          </a:ln>
        </p:spPr>
      </p:sp>
      <p:sp>
        <p:nvSpPr>
          <p:cNvPr id="7" name="Shape 5"/>
          <p:cNvSpPr/>
          <p:nvPr/>
        </p:nvSpPr>
        <p:spPr>
          <a:xfrm>
            <a:off x="1234440" y="2553005"/>
            <a:ext cx="804672" cy="2713939"/>
          </a:xfrm>
          <a:prstGeom prst="roundRect">
            <a:avLst>
              <a:gd name="adj" fmla="val 6818"/>
            </a:avLst>
          </a:prstGeom>
          <a:solidFill>
            <a:srgbClr val="8B98A8"/>
          </a:solidFill>
          <a:ln w="12700">
            <a:solidFill>
              <a:srgbClr val="8B98A8"/>
            </a:solidFill>
            <a:prstDash val="solid"/>
          </a:ln>
        </p:spPr>
      </p:sp>
      <p:sp>
        <p:nvSpPr>
          <p:cNvPr id="8" name="Text 6"/>
          <p:cNvSpPr/>
          <p:nvPr/>
        </p:nvSpPr>
        <p:spPr>
          <a:xfrm>
            <a:off x="1161288" y="2242109"/>
            <a:ext cx="950976" cy="256032"/>
          </a:xfrm>
          <a:prstGeom prst="rect">
            <a:avLst/>
          </a:prstGeom>
          <a:noFill/>
          <a:ln/>
        </p:spPr>
        <p:txBody>
          <a:bodyPr wrap="square" lIns="0" tIns="0" rIns="0" bIns="0" rtlCol="0" anchor="ctr"/>
          <a:lstStyle/>
          <a:p>
            <a:pPr marL="0" indent="0" algn="ctr">
              <a:buNone/>
            </a:pPr>
            <a:r>
              <a:rPr lang="en-US" sz="1150" b="1" dirty="0">
                <a:solidFill>
                  <a:srgbClr val="12304A"/>
                </a:solidFill>
                <a:latin typeface="Times New Roman" panose="02020603050405020304" pitchFamily="18" charset="0"/>
                <a:cs typeface="Times New Roman" panose="02020603050405020304" pitchFamily="18" charset="0"/>
              </a:rPr>
              <a:t>3,392</a:t>
            </a:r>
            <a:endParaRPr lang="en-US" sz="1150" dirty="0">
              <a:latin typeface="Times New Roman" panose="02020603050405020304" pitchFamily="18" charset="0"/>
              <a:cs typeface="Times New Roman" panose="02020603050405020304" pitchFamily="18" charset="0"/>
            </a:endParaRPr>
          </a:p>
        </p:txBody>
      </p:sp>
      <p:sp>
        <p:nvSpPr>
          <p:cNvPr id="9" name="Text 7"/>
          <p:cNvSpPr/>
          <p:nvPr/>
        </p:nvSpPr>
        <p:spPr>
          <a:xfrm>
            <a:off x="1069848" y="5394960"/>
            <a:ext cx="1133856" cy="384048"/>
          </a:xfrm>
          <a:prstGeom prst="rect">
            <a:avLst/>
          </a:prstGeom>
          <a:noFill/>
          <a:ln/>
        </p:spPr>
        <p:txBody>
          <a:bodyPr wrap="square" lIns="0" tIns="0" rIns="0" bIns="0" rtlCol="0" anchor="ctr"/>
          <a:lstStyle/>
          <a:p>
            <a:pPr marL="0" indent="0" algn="ctr">
              <a:buNone/>
            </a:pPr>
            <a:r>
              <a:rPr lang="en-US" sz="1050" b="1" dirty="0">
                <a:solidFill>
                  <a:srgbClr val="243447"/>
                </a:solidFill>
                <a:latin typeface="Times New Roman" panose="02020603050405020304" pitchFamily="18" charset="0"/>
                <a:cs typeface="Times New Roman" panose="02020603050405020304" pitchFamily="18" charset="0"/>
              </a:rPr>
              <a:t>Baseline</a:t>
            </a:r>
            <a:endParaRPr lang="en-US" sz="1050" dirty="0">
              <a:latin typeface="Times New Roman" panose="02020603050405020304" pitchFamily="18" charset="0"/>
              <a:cs typeface="Times New Roman" panose="02020603050405020304" pitchFamily="18" charset="0"/>
            </a:endParaRPr>
          </a:p>
        </p:txBody>
      </p:sp>
      <p:sp>
        <p:nvSpPr>
          <p:cNvPr id="10" name="Shape 8"/>
          <p:cNvSpPr/>
          <p:nvPr/>
        </p:nvSpPr>
        <p:spPr>
          <a:xfrm>
            <a:off x="2496312" y="3633940"/>
            <a:ext cx="804672" cy="1633004"/>
          </a:xfrm>
          <a:prstGeom prst="roundRect">
            <a:avLst>
              <a:gd name="adj" fmla="val 6818"/>
            </a:avLst>
          </a:prstGeom>
          <a:solidFill>
            <a:srgbClr val="F39C4A"/>
          </a:solidFill>
          <a:ln w="12700">
            <a:solidFill>
              <a:srgbClr val="F39C4A"/>
            </a:solidFill>
            <a:prstDash val="solid"/>
          </a:ln>
        </p:spPr>
      </p:sp>
      <p:sp>
        <p:nvSpPr>
          <p:cNvPr id="11" name="Text 9"/>
          <p:cNvSpPr/>
          <p:nvPr/>
        </p:nvSpPr>
        <p:spPr>
          <a:xfrm>
            <a:off x="2423160" y="3323044"/>
            <a:ext cx="950976" cy="256032"/>
          </a:xfrm>
          <a:prstGeom prst="rect">
            <a:avLst/>
          </a:prstGeom>
          <a:noFill/>
          <a:ln/>
        </p:spPr>
        <p:txBody>
          <a:bodyPr wrap="square" lIns="0" tIns="0" rIns="0" bIns="0" rtlCol="0" anchor="ctr"/>
          <a:lstStyle/>
          <a:p>
            <a:pPr marL="0" indent="0" algn="ctr">
              <a:buNone/>
            </a:pPr>
            <a:r>
              <a:rPr lang="en-US" sz="1150" b="1" dirty="0">
                <a:solidFill>
                  <a:srgbClr val="12304A"/>
                </a:solidFill>
                <a:latin typeface="Times New Roman" panose="02020603050405020304" pitchFamily="18" charset="0"/>
                <a:cs typeface="Times New Roman" panose="02020603050405020304" pitchFamily="18" charset="0"/>
              </a:rPr>
              <a:t>2,041</a:t>
            </a:r>
            <a:endParaRPr lang="en-US" sz="1150" dirty="0">
              <a:latin typeface="Times New Roman" panose="02020603050405020304" pitchFamily="18" charset="0"/>
              <a:cs typeface="Times New Roman" panose="02020603050405020304" pitchFamily="18" charset="0"/>
            </a:endParaRPr>
          </a:p>
        </p:txBody>
      </p:sp>
      <p:sp>
        <p:nvSpPr>
          <p:cNvPr id="12" name="Text 10"/>
          <p:cNvSpPr/>
          <p:nvPr/>
        </p:nvSpPr>
        <p:spPr>
          <a:xfrm>
            <a:off x="2331720" y="5394960"/>
            <a:ext cx="1133856" cy="384048"/>
          </a:xfrm>
          <a:prstGeom prst="rect">
            <a:avLst/>
          </a:prstGeom>
          <a:noFill/>
          <a:ln/>
        </p:spPr>
        <p:txBody>
          <a:bodyPr wrap="square" lIns="0" tIns="0" rIns="0" bIns="0" rtlCol="0" anchor="ctr"/>
          <a:lstStyle/>
          <a:p>
            <a:pPr marL="0" indent="0" algn="ctr">
              <a:buNone/>
            </a:pPr>
            <a:r>
              <a:rPr lang="en-US" sz="1050" b="1" dirty="0">
                <a:solidFill>
                  <a:srgbClr val="243447"/>
                </a:solidFill>
                <a:latin typeface="Times New Roman" panose="02020603050405020304" pitchFamily="18" charset="0"/>
                <a:cs typeface="Times New Roman" panose="02020603050405020304" pitchFamily="18" charset="0"/>
              </a:rPr>
              <a:t>Greedy 1</a:t>
            </a:r>
            <a:endParaRPr lang="en-US" sz="1050" dirty="0">
              <a:latin typeface="Times New Roman" panose="02020603050405020304" pitchFamily="18" charset="0"/>
              <a:cs typeface="Times New Roman" panose="02020603050405020304" pitchFamily="18" charset="0"/>
            </a:endParaRPr>
          </a:p>
        </p:txBody>
      </p:sp>
      <p:sp>
        <p:nvSpPr>
          <p:cNvPr id="13" name="Shape 11"/>
          <p:cNvSpPr/>
          <p:nvPr/>
        </p:nvSpPr>
        <p:spPr>
          <a:xfrm>
            <a:off x="2478024" y="1865376"/>
            <a:ext cx="841248" cy="329184"/>
          </a:xfrm>
          <a:prstGeom prst="roundRect">
            <a:avLst>
              <a:gd name="adj" fmla="val 50000"/>
            </a:avLst>
          </a:prstGeom>
          <a:solidFill>
            <a:srgbClr val="F39C4A"/>
          </a:solidFill>
          <a:ln w="12700">
            <a:solidFill>
              <a:srgbClr val="F39C4A"/>
            </a:solidFill>
            <a:prstDash val="solid"/>
          </a:ln>
        </p:spPr>
      </p:sp>
      <p:sp>
        <p:nvSpPr>
          <p:cNvPr id="14" name="Text 12"/>
          <p:cNvSpPr/>
          <p:nvPr/>
        </p:nvSpPr>
        <p:spPr>
          <a:xfrm>
            <a:off x="2551176" y="1933956"/>
            <a:ext cx="694944" cy="164592"/>
          </a:xfrm>
          <a:prstGeom prst="rect">
            <a:avLst/>
          </a:prstGeom>
          <a:noFill/>
          <a:ln/>
        </p:spPr>
        <p:txBody>
          <a:bodyPr wrap="square" lIns="0" tIns="0" rIns="0" bIns="0" rtlCol="0" anchor="ctr"/>
          <a:lstStyle/>
          <a:p>
            <a:pPr marL="0" indent="0" algn="ctr">
              <a:buNone/>
            </a:pPr>
            <a:r>
              <a:rPr lang="en-US" sz="1000" b="1" dirty="0">
                <a:solidFill>
                  <a:srgbClr val="FFFFFF"/>
                </a:solidFill>
                <a:latin typeface="Times New Roman" panose="02020603050405020304" pitchFamily="18" charset="0"/>
                <a:cs typeface="Times New Roman" panose="02020603050405020304" pitchFamily="18" charset="0"/>
              </a:rPr>
              <a:t>-39.8%</a:t>
            </a:r>
            <a:endParaRPr lang="en-US" sz="1000" dirty="0">
              <a:latin typeface="Times New Roman" panose="02020603050405020304" pitchFamily="18" charset="0"/>
              <a:cs typeface="Times New Roman" panose="02020603050405020304" pitchFamily="18" charset="0"/>
            </a:endParaRPr>
          </a:p>
        </p:txBody>
      </p:sp>
      <p:sp>
        <p:nvSpPr>
          <p:cNvPr id="15" name="Shape 13"/>
          <p:cNvSpPr/>
          <p:nvPr/>
        </p:nvSpPr>
        <p:spPr>
          <a:xfrm>
            <a:off x="3758184" y="3750754"/>
            <a:ext cx="804672" cy="1516190"/>
          </a:xfrm>
          <a:prstGeom prst="roundRect">
            <a:avLst>
              <a:gd name="adj" fmla="val 6818"/>
            </a:avLst>
          </a:prstGeom>
          <a:solidFill>
            <a:srgbClr val="3F6ED8"/>
          </a:solidFill>
          <a:ln w="12700">
            <a:solidFill>
              <a:srgbClr val="3F6ED8"/>
            </a:solidFill>
            <a:prstDash val="solid"/>
          </a:ln>
        </p:spPr>
      </p:sp>
      <p:sp>
        <p:nvSpPr>
          <p:cNvPr id="16" name="Text 14"/>
          <p:cNvSpPr/>
          <p:nvPr/>
        </p:nvSpPr>
        <p:spPr>
          <a:xfrm>
            <a:off x="3685032" y="3439859"/>
            <a:ext cx="950976" cy="256032"/>
          </a:xfrm>
          <a:prstGeom prst="rect">
            <a:avLst/>
          </a:prstGeom>
          <a:noFill/>
          <a:ln/>
        </p:spPr>
        <p:txBody>
          <a:bodyPr wrap="square" lIns="0" tIns="0" rIns="0" bIns="0" rtlCol="0" anchor="ctr"/>
          <a:lstStyle/>
          <a:p>
            <a:pPr marL="0" indent="0" algn="ctr">
              <a:buNone/>
            </a:pPr>
            <a:r>
              <a:rPr lang="en-US" sz="1150" b="1" dirty="0">
                <a:solidFill>
                  <a:srgbClr val="12304A"/>
                </a:solidFill>
                <a:latin typeface="Times New Roman" panose="02020603050405020304" pitchFamily="18" charset="0"/>
                <a:cs typeface="Times New Roman" panose="02020603050405020304" pitchFamily="18" charset="0"/>
              </a:rPr>
              <a:t>1,895</a:t>
            </a:r>
            <a:endParaRPr lang="en-US" sz="1150" dirty="0">
              <a:latin typeface="Times New Roman" panose="02020603050405020304" pitchFamily="18" charset="0"/>
              <a:cs typeface="Times New Roman" panose="02020603050405020304" pitchFamily="18" charset="0"/>
            </a:endParaRPr>
          </a:p>
        </p:txBody>
      </p:sp>
      <p:sp>
        <p:nvSpPr>
          <p:cNvPr id="17" name="Text 15"/>
          <p:cNvSpPr/>
          <p:nvPr/>
        </p:nvSpPr>
        <p:spPr>
          <a:xfrm>
            <a:off x="3593592" y="5394960"/>
            <a:ext cx="1133856" cy="384048"/>
          </a:xfrm>
          <a:prstGeom prst="rect">
            <a:avLst/>
          </a:prstGeom>
          <a:noFill/>
          <a:ln/>
        </p:spPr>
        <p:txBody>
          <a:bodyPr wrap="square" lIns="0" tIns="0" rIns="0" bIns="0" rtlCol="0" anchor="ctr"/>
          <a:lstStyle/>
          <a:p>
            <a:pPr marL="0" indent="0" algn="ctr">
              <a:buNone/>
            </a:pPr>
            <a:r>
              <a:rPr lang="en-US" sz="1050" b="1" dirty="0">
                <a:solidFill>
                  <a:srgbClr val="243447"/>
                </a:solidFill>
                <a:latin typeface="Times New Roman" panose="02020603050405020304" pitchFamily="18" charset="0"/>
                <a:cs typeface="Times New Roman" panose="02020603050405020304" pitchFamily="18" charset="0"/>
              </a:rPr>
              <a:t>ILP 1</a:t>
            </a:r>
            <a:endParaRPr lang="en-US" sz="1050" dirty="0">
              <a:latin typeface="Times New Roman" panose="02020603050405020304" pitchFamily="18" charset="0"/>
              <a:cs typeface="Times New Roman" panose="02020603050405020304" pitchFamily="18" charset="0"/>
            </a:endParaRPr>
          </a:p>
        </p:txBody>
      </p:sp>
      <p:sp>
        <p:nvSpPr>
          <p:cNvPr id="18" name="Shape 16"/>
          <p:cNvSpPr/>
          <p:nvPr/>
        </p:nvSpPr>
        <p:spPr>
          <a:xfrm>
            <a:off x="3739896" y="1865376"/>
            <a:ext cx="841248" cy="329184"/>
          </a:xfrm>
          <a:prstGeom prst="roundRect">
            <a:avLst>
              <a:gd name="adj" fmla="val 50000"/>
            </a:avLst>
          </a:prstGeom>
          <a:solidFill>
            <a:srgbClr val="3F6ED8"/>
          </a:solidFill>
          <a:ln w="12700">
            <a:solidFill>
              <a:srgbClr val="3F6ED8"/>
            </a:solidFill>
            <a:prstDash val="solid"/>
          </a:ln>
        </p:spPr>
      </p:sp>
      <p:sp>
        <p:nvSpPr>
          <p:cNvPr id="19" name="Text 17"/>
          <p:cNvSpPr/>
          <p:nvPr/>
        </p:nvSpPr>
        <p:spPr>
          <a:xfrm>
            <a:off x="3813048" y="1933956"/>
            <a:ext cx="694944" cy="164592"/>
          </a:xfrm>
          <a:prstGeom prst="rect">
            <a:avLst/>
          </a:prstGeom>
          <a:noFill/>
          <a:ln/>
        </p:spPr>
        <p:txBody>
          <a:bodyPr wrap="square" lIns="0" tIns="0" rIns="0" bIns="0" rtlCol="0" anchor="ctr"/>
          <a:lstStyle/>
          <a:p>
            <a:pPr marL="0" indent="0" algn="ctr">
              <a:buNone/>
            </a:pPr>
            <a:r>
              <a:rPr lang="en-US" sz="1000" b="1" dirty="0">
                <a:solidFill>
                  <a:srgbClr val="FFFFFF"/>
                </a:solidFill>
                <a:latin typeface="Times New Roman" panose="02020603050405020304" pitchFamily="18" charset="0"/>
                <a:cs typeface="Times New Roman" panose="02020603050405020304" pitchFamily="18" charset="0"/>
              </a:rPr>
              <a:t>-44.1%</a:t>
            </a:r>
            <a:endParaRPr lang="en-US" sz="1000" dirty="0">
              <a:latin typeface="Times New Roman" panose="02020603050405020304" pitchFamily="18" charset="0"/>
              <a:cs typeface="Times New Roman" panose="02020603050405020304" pitchFamily="18" charset="0"/>
            </a:endParaRPr>
          </a:p>
        </p:txBody>
      </p:sp>
      <p:sp>
        <p:nvSpPr>
          <p:cNvPr id="20" name="Shape 18"/>
          <p:cNvSpPr/>
          <p:nvPr/>
        </p:nvSpPr>
        <p:spPr>
          <a:xfrm>
            <a:off x="5020056" y="3741153"/>
            <a:ext cx="804672" cy="1525791"/>
          </a:xfrm>
          <a:prstGeom prst="roundRect">
            <a:avLst>
              <a:gd name="adj" fmla="val 6818"/>
            </a:avLst>
          </a:prstGeom>
          <a:solidFill>
            <a:srgbClr val="18A7A0"/>
          </a:solidFill>
          <a:ln w="12700">
            <a:solidFill>
              <a:srgbClr val="18A7A0"/>
            </a:solidFill>
            <a:prstDash val="solid"/>
          </a:ln>
        </p:spPr>
      </p:sp>
      <p:sp>
        <p:nvSpPr>
          <p:cNvPr id="21" name="Text 19"/>
          <p:cNvSpPr/>
          <p:nvPr/>
        </p:nvSpPr>
        <p:spPr>
          <a:xfrm>
            <a:off x="4946904" y="3430257"/>
            <a:ext cx="950976" cy="256032"/>
          </a:xfrm>
          <a:prstGeom prst="rect">
            <a:avLst/>
          </a:prstGeom>
          <a:noFill/>
          <a:ln/>
        </p:spPr>
        <p:txBody>
          <a:bodyPr wrap="square" lIns="0" tIns="0" rIns="0" bIns="0" rtlCol="0" anchor="ctr"/>
          <a:lstStyle/>
          <a:p>
            <a:pPr marL="0" indent="0" algn="ctr">
              <a:buNone/>
            </a:pPr>
            <a:r>
              <a:rPr lang="en-US" sz="1150" b="1" dirty="0">
                <a:solidFill>
                  <a:srgbClr val="12304A"/>
                </a:solidFill>
                <a:latin typeface="Times New Roman" panose="02020603050405020304" pitchFamily="18" charset="0"/>
                <a:cs typeface="Times New Roman" panose="02020603050405020304" pitchFamily="18" charset="0"/>
              </a:rPr>
              <a:t>1,907</a:t>
            </a:r>
            <a:endParaRPr lang="en-US" sz="1150" dirty="0">
              <a:latin typeface="Times New Roman" panose="02020603050405020304" pitchFamily="18" charset="0"/>
              <a:cs typeface="Times New Roman" panose="02020603050405020304" pitchFamily="18" charset="0"/>
            </a:endParaRPr>
          </a:p>
        </p:txBody>
      </p:sp>
      <p:sp>
        <p:nvSpPr>
          <p:cNvPr id="22" name="Text 20"/>
          <p:cNvSpPr/>
          <p:nvPr/>
        </p:nvSpPr>
        <p:spPr>
          <a:xfrm>
            <a:off x="4855464" y="5394960"/>
            <a:ext cx="1133856" cy="384048"/>
          </a:xfrm>
          <a:prstGeom prst="rect">
            <a:avLst/>
          </a:prstGeom>
          <a:noFill/>
          <a:ln/>
        </p:spPr>
        <p:txBody>
          <a:bodyPr wrap="square" lIns="0" tIns="0" rIns="0" bIns="0" rtlCol="0" anchor="ctr"/>
          <a:lstStyle/>
          <a:p>
            <a:pPr marL="0" indent="0" algn="ctr">
              <a:buNone/>
            </a:pPr>
            <a:r>
              <a:rPr lang="en-US" sz="1050" b="1" dirty="0">
                <a:solidFill>
                  <a:srgbClr val="243447"/>
                </a:solidFill>
                <a:latin typeface="Times New Roman" panose="02020603050405020304" pitchFamily="18" charset="0"/>
                <a:cs typeface="Times New Roman" panose="02020603050405020304" pitchFamily="18" charset="0"/>
              </a:rPr>
              <a:t>Greedy 2</a:t>
            </a:r>
            <a:endParaRPr lang="en-US" sz="1050" dirty="0">
              <a:latin typeface="Times New Roman" panose="02020603050405020304" pitchFamily="18" charset="0"/>
              <a:cs typeface="Times New Roman" panose="02020603050405020304" pitchFamily="18" charset="0"/>
            </a:endParaRPr>
          </a:p>
        </p:txBody>
      </p:sp>
      <p:sp>
        <p:nvSpPr>
          <p:cNvPr id="23" name="Shape 21"/>
          <p:cNvSpPr/>
          <p:nvPr/>
        </p:nvSpPr>
        <p:spPr>
          <a:xfrm>
            <a:off x="5001768" y="1865376"/>
            <a:ext cx="841248" cy="329184"/>
          </a:xfrm>
          <a:prstGeom prst="roundRect">
            <a:avLst>
              <a:gd name="adj" fmla="val 50000"/>
            </a:avLst>
          </a:prstGeom>
          <a:solidFill>
            <a:srgbClr val="18A7A0"/>
          </a:solidFill>
          <a:ln w="12700">
            <a:solidFill>
              <a:srgbClr val="18A7A0"/>
            </a:solidFill>
            <a:prstDash val="solid"/>
          </a:ln>
        </p:spPr>
      </p:sp>
      <p:sp>
        <p:nvSpPr>
          <p:cNvPr id="24" name="Text 22"/>
          <p:cNvSpPr/>
          <p:nvPr/>
        </p:nvSpPr>
        <p:spPr>
          <a:xfrm>
            <a:off x="5074920" y="1933956"/>
            <a:ext cx="694944" cy="164592"/>
          </a:xfrm>
          <a:prstGeom prst="rect">
            <a:avLst/>
          </a:prstGeom>
          <a:noFill/>
          <a:ln/>
        </p:spPr>
        <p:txBody>
          <a:bodyPr wrap="square" lIns="0" tIns="0" rIns="0" bIns="0" rtlCol="0" anchor="ctr"/>
          <a:lstStyle/>
          <a:p>
            <a:pPr marL="0" indent="0" algn="ctr">
              <a:buNone/>
            </a:pPr>
            <a:r>
              <a:rPr lang="en-US" sz="1000" b="1" dirty="0">
                <a:solidFill>
                  <a:srgbClr val="FFFFFF"/>
                </a:solidFill>
                <a:latin typeface="Times New Roman" panose="02020603050405020304" pitchFamily="18" charset="0"/>
                <a:cs typeface="Times New Roman" panose="02020603050405020304" pitchFamily="18" charset="0"/>
              </a:rPr>
              <a:t>-44.8%</a:t>
            </a:r>
            <a:endParaRPr lang="en-US" sz="1000" dirty="0">
              <a:latin typeface="Times New Roman" panose="02020603050405020304" pitchFamily="18" charset="0"/>
              <a:cs typeface="Times New Roman" panose="02020603050405020304" pitchFamily="18" charset="0"/>
            </a:endParaRPr>
          </a:p>
        </p:txBody>
      </p:sp>
      <p:sp>
        <p:nvSpPr>
          <p:cNvPr id="25" name="Shape 23"/>
          <p:cNvSpPr/>
          <p:nvPr/>
        </p:nvSpPr>
        <p:spPr>
          <a:xfrm>
            <a:off x="6281928" y="3772357"/>
            <a:ext cx="804672" cy="1494587"/>
          </a:xfrm>
          <a:prstGeom prst="roundRect">
            <a:avLst>
              <a:gd name="adj" fmla="val 6818"/>
            </a:avLst>
          </a:prstGeom>
          <a:solidFill>
            <a:srgbClr val="12304A"/>
          </a:solidFill>
          <a:ln w="12700">
            <a:solidFill>
              <a:srgbClr val="12304A"/>
            </a:solidFill>
            <a:prstDash val="solid"/>
          </a:ln>
        </p:spPr>
      </p:sp>
      <p:sp>
        <p:nvSpPr>
          <p:cNvPr id="26" name="Text 24"/>
          <p:cNvSpPr/>
          <p:nvPr/>
        </p:nvSpPr>
        <p:spPr>
          <a:xfrm>
            <a:off x="6208776" y="3461461"/>
            <a:ext cx="950976" cy="256032"/>
          </a:xfrm>
          <a:prstGeom prst="rect">
            <a:avLst/>
          </a:prstGeom>
          <a:noFill/>
          <a:ln/>
        </p:spPr>
        <p:txBody>
          <a:bodyPr wrap="square" lIns="0" tIns="0" rIns="0" bIns="0" rtlCol="0" anchor="ctr"/>
          <a:lstStyle/>
          <a:p>
            <a:pPr marL="0" indent="0" algn="ctr">
              <a:buNone/>
            </a:pPr>
            <a:r>
              <a:rPr lang="en-US" sz="1150" b="1" dirty="0">
                <a:solidFill>
                  <a:srgbClr val="12304A"/>
                </a:solidFill>
                <a:latin typeface="Times New Roman" panose="02020603050405020304" pitchFamily="18" charset="0"/>
                <a:cs typeface="Times New Roman" panose="02020603050405020304" pitchFamily="18" charset="0"/>
              </a:rPr>
              <a:t>1,868</a:t>
            </a:r>
            <a:endParaRPr lang="en-US" sz="1150" dirty="0">
              <a:latin typeface="Times New Roman" panose="02020603050405020304" pitchFamily="18" charset="0"/>
              <a:cs typeface="Times New Roman" panose="02020603050405020304" pitchFamily="18" charset="0"/>
            </a:endParaRPr>
          </a:p>
        </p:txBody>
      </p:sp>
      <p:sp>
        <p:nvSpPr>
          <p:cNvPr id="27" name="Text 25"/>
          <p:cNvSpPr/>
          <p:nvPr/>
        </p:nvSpPr>
        <p:spPr>
          <a:xfrm>
            <a:off x="6117336" y="5394960"/>
            <a:ext cx="1133856" cy="384048"/>
          </a:xfrm>
          <a:prstGeom prst="rect">
            <a:avLst/>
          </a:prstGeom>
          <a:noFill/>
          <a:ln/>
        </p:spPr>
        <p:txBody>
          <a:bodyPr wrap="square" lIns="0" tIns="0" rIns="0" bIns="0" rtlCol="0" anchor="ctr"/>
          <a:lstStyle/>
          <a:p>
            <a:pPr marL="0" indent="0" algn="ctr">
              <a:buNone/>
            </a:pPr>
            <a:r>
              <a:rPr lang="en-US" sz="1050" b="1" dirty="0">
                <a:solidFill>
                  <a:srgbClr val="243447"/>
                </a:solidFill>
                <a:latin typeface="Times New Roman" panose="02020603050405020304" pitchFamily="18" charset="0"/>
                <a:cs typeface="Times New Roman" panose="02020603050405020304" pitchFamily="18" charset="0"/>
              </a:rPr>
              <a:t>ILP 2</a:t>
            </a:r>
            <a:endParaRPr lang="en-US" sz="1050" dirty="0">
              <a:latin typeface="Times New Roman" panose="02020603050405020304" pitchFamily="18" charset="0"/>
              <a:cs typeface="Times New Roman" panose="02020603050405020304" pitchFamily="18" charset="0"/>
            </a:endParaRPr>
          </a:p>
        </p:txBody>
      </p:sp>
      <p:sp>
        <p:nvSpPr>
          <p:cNvPr id="28" name="Shape 26"/>
          <p:cNvSpPr/>
          <p:nvPr/>
        </p:nvSpPr>
        <p:spPr>
          <a:xfrm>
            <a:off x="6263640" y="1865376"/>
            <a:ext cx="841248" cy="329184"/>
          </a:xfrm>
          <a:prstGeom prst="roundRect">
            <a:avLst>
              <a:gd name="adj" fmla="val 50000"/>
            </a:avLst>
          </a:prstGeom>
          <a:solidFill>
            <a:srgbClr val="12304A"/>
          </a:solidFill>
          <a:ln w="12700">
            <a:solidFill>
              <a:srgbClr val="12304A"/>
            </a:solidFill>
            <a:prstDash val="solid"/>
          </a:ln>
        </p:spPr>
      </p:sp>
      <p:sp>
        <p:nvSpPr>
          <p:cNvPr id="29" name="Text 27"/>
          <p:cNvSpPr/>
          <p:nvPr/>
        </p:nvSpPr>
        <p:spPr>
          <a:xfrm>
            <a:off x="6336792" y="1933956"/>
            <a:ext cx="694944" cy="164592"/>
          </a:xfrm>
          <a:prstGeom prst="rect">
            <a:avLst/>
          </a:prstGeom>
          <a:noFill/>
          <a:ln/>
        </p:spPr>
        <p:txBody>
          <a:bodyPr wrap="square" lIns="0" tIns="0" rIns="0" bIns="0" rtlCol="0" anchor="ctr"/>
          <a:lstStyle/>
          <a:p>
            <a:pPr marL="0" indent="0" algn="ctr">
              <a:buNone/>
            </a:pPr>
            <a:r>
              <a:rPr lang="en-US" sz="1000" b="1" dirty="0">
                <a:solidFill>
                  <a:srgbClr val="FFFFFF"/>
                </a:solidFill>
                <a:latin typeface="Times New Roman" panose="02020603050405020304" pitchFamily="18" charset="0"/>
                <a:cs typeface="Times New Roman" panose="02020603050405020304" pitchFamily="18" charset="0"/>
              </a:rPr>
              <a:t>-44.9%</a:t>
            </a:r>
            <a:endParaRPr lang="en-US" sz="1000" dirty="0">
              <a:latin typeface="Times New Roman" panose="02020603050405020304" pitchFamily="18" charset="0"/>
              <a:cs typeface="Times New Roman" panose="02020603050405020304" pitchFamily="18" charset="0"/>
            </a:endParaRPr>
          </a:p>
        </p:txBody>
      </p:sp>
      <p:sp>
        <p:nvSpPr>
          <p:cNvPr id="30" name="Shape 28"/>
          <p:cNvSpPr/>
          <p:nvPr/>
        </p:nvSpPr>
        <p:spPr>
          <a:xfrm>
            <a:off x="8503920" y="1335024"/>
            <a:ext cx="2779776" cy="4498848"/>
          </a:xfrm>
          <a:prstGeom prst="roundRect">
            <a:avLst>
              <a:gd name="adj" fmla="val 3947"/>
            </a:avLst>
          </a:prstGeom>
          <a:solidFill>
            <a:srgbClr val="E8F7F5"/>
          </a:solidFill>
          <a:ln w="12700">
            <a:solidFill>
              <a:srgbClr val="CBE9E5"/>
            </a:solidFill>
            <a:prstDash val="solid"/>
          </a:ln>
        </p:spPr>
      </p:sp>
      <p:sp>
        <p:nvSpPr>
          <p:cNvPr id="31" name="Text 29"/>
          <p:cNvSpPr/>
          <p:nvPr/>
        </p:nvSpPr>
        <p:spPr>
          <a:xfrm>
            <a:off x="8823960" y="1682496"/>
            <a:ext cx="2057400" cy="310896"/>
          </a:xfrm>
          <a:prstGeom prst="rect">
            <a:avLst/>
          </a:prstGeom>
          <a:noFill/>
          <a:ln/>
        </p:spPr>
        <p:txBody>
          <a:bodyPr wrap="square" lIns="0" tIns="0" rIns="0" bIns="0" rtlCol="0" anchor="ctr"/>
          <a:lstStyle/>
          <a:p>
            <a:pPr marL="0" indent="0">
              <a:buNone/>
            </a:pPr>
            <a:r>
              <a:rPr lang="en-US" sz="1800" b="1" dirty="0">
                <a:solidFill>
                  <a:srgbClr val="18A7A0"/>
                </a:solidFill>
                <a:latin typeface="Times New Roman" panose="02020603050405020304" pitchFamily="18" charset="0"/>
                <a:cs typeface="Times New Roman" panose="02020603050405020304" pitchFamily="18" charset="0"/>
              </a:rPr>
              <a:t>Key comparison</a:t>
            </a:r>
            <a:endParaRPr lang="en-US" sz="1800" dirty="0">
              <a:latin typeface="Times New Roman" panose="02020603050405020304" pitchFamily="18" charset="0"/>
              <a:cs typeface="Times New Roman" panose="02020603050405020304" pitchFamily="18" charset="0"/>
            </a:endParaRPr>
          </a:p>
        </p:txBody>
      </p:sp>
      <p:sp>
        <p:nvSpPr>
          <p:cNvPr id="32" name="Text 30"/>
          <p:cNvSpPr/>
          <p:nvPr/>
        </p:nvSpPr>
        <p:spPr>
          <a:xfrm>
            <a:off x="8851392" y="2331720"/>
            <a:ext cx="822960" cy="237744"/>
          </a:xfrm>
          <a:prstGeom prst="rect">
            <a:avLst/>
          </a:prstGeom>
          <a:noFill/>
          <a:ln/>
        </p:spPr>
        <p:txBody>
          <a:bodyPr wrap="square" lIns="0" tIns="0" rIns="0" bIns="0" rtlCol="0" anchor="ctr"/>
          <a:lstStyle/>
          <a:p>
            <a:pPr marL="0" indent="0">
              <a:buNone/>
            </a:pPr>
            <a:r>
              <a:rPr lang="en-US" sz="1100" b="1" dirty="0">
                <a:solidFill>
                  <a:srgbClr val="F39C4A"/>
                </a:solidFill>
                <a:latin typeface="Times New Roman" panose="02020603050405020304" pitchFamily="18" charset="0"/>
                <a:cs typeface="Times New Roman" panose="02020603050405020304" pitchFamily="18" charset="0"/>
              </a:rPr>
              <a:t>CASE 1</a:t>
            </a:r>
            <a:endParaRPr lang="en-US" sz="1100" dirty="0">
              <a:latin typeface="Times New Roman" panose="02020603050405020304" pitchFamily="18" charset="0"/>
              <a:cs typeface="Times New Roman" panose="02020603050405020304" pitchFamily="18" charset="0"/>
            </a:endParaRPr>
          </a:p>
        </p:txBody>
      </p:sp>
      <p:sp>
        <p:nvSpPr>
          <p:cNvPr id="33" name="Text 31"/>
          <p:cNvSpPr/>
          <p:nvPr/>
        </p:nvSpPr>
        <p:spPr>
          <a:xfrm>
            <a:off x="8851392" y="2679192"/>
            <a:ext cx="1993392" cy="804672"/>
          </a:xfrm>
          <a:prstGeom prst="rect">
            <a:avLst/>
          </a:prstGeom>
          <a:noFill/>
          <a:ln/>
        </p:spPr>
        <p:txBody>
          <a:bodyPr wrap="square" lIns="0" tIns="0" rIns="0" bIns="0" rtlCol="0" anchor="ctr">
            <a:normAutofit/>
          </a:bodyPr>
          <a:lstStyle/>
          <a:p>
            <a:pPr marL="0" indent="0">
              <a:buNone/>
            </a:pPr>
            <a:r>
              <a:rPr lang="en-US" sz="1600" b="1" dirty="0">
                <a:solidFill>
                  <a:srgbClr val="12304A"/>
                </a:solidFill>
                <a:latin typeface="Times New Roman" panose="02020603050405020304" pitchFamily="18" charset="0"/>
                <a:cs typeface="Times New Roman" panose="02020603050405020304" pitchFamily="18" charset="0"/>
              </a:rPr>
              <a:t>ILP gains +4.3 percentage points over Greedy</a:t>
            </a:r>
            <a:endParaRPr lang="en-US" sz="1600" dirty="0">
              <a:latin typeface="Times New Roman" panose="02020603050405020304" pitchFamily="18" charset="0"/>
              <a:cs typeface="Times New Roman" panose="02020603050405020304" pitchFamily="18" charset="0"/>
            </a:endParaRPr>
          </a:p>
        </p:txBody>
      </p:sp>
      <p:sp>
        <p:nvSpPr>
          <p:cNvPr id="34" name="Shape 32"/>
          <p:cNvSpPr/>
          <p:nvPr/>
        </p:nvSpPr>
        <p:spPr>
          <a:xfrm>
            <a:off x="8851392" y="3703320"/>
            <a:ext cx="1993392" cy="0"/>
          </a:xfrm>
          <a:prstGeom prst="line">
            <a:avLst/>
          </a:prstGeom>
          <a:noFill/>
          <a:ln w="15240">
            <a:solidFill>
              <a:srgbClr val="B8DDD9"/>
            </a:solidFill>
            <a:prstDash val="solid"/>
          </a:ln>
        </p:spPr>
      </p:sp>
      <p:sp>
        <p:nvSpPr>
          <p:cNvPr id="35" name="Text 33"/>
          <p:cNvSpPr/>
          <p:nvPr/>
        </p:nvSpPr>
        <p:spPr>
          <a:xfrm>
            <a:off x="8851392" y="3986784"/>
            <a:ext cx="822960" cy="237744"/>
          </a:xfrm>
          <a:prstGeom prst="rect">
            <a:avLst/>
          </a:prstGeom>
          <a:noFill/>
          <a:ln/>
        </p:spPr>
        <p:txBody>
          <a:bodyPr wrap="square" lIns="0" tIns="0" rIns="0" bIns="0" rtlCol="0" anchor="ctr"/>
          <a:lstStyle/>
          <a:p>
            <a:pPr marL="0" indent="0">
              <a:buNone/>
            </a:pPr>
            <a:r>
              <a:rPr lang="en-US" sz="1100" b="1" dirty="0">
                <a:solidFill>
                  <a:srgbClr val="18A7A0"/>
                </a:solidFill>
                <a:latin typeface="Times New Roman" panose="02020603050405020304" pitchFamily="18" charset="0"/>
                <a:cs typeface="Times New Roman" panose="02020603050405020304" pitchFamily="18" charset="0"/>
              </a:rPr>
              <a:t>CASE 2</a:t>
            </a:r>
            <a:endParaRPr lang="en-US" sz="1100" dirty="0">
              <a:latin typeface="Times New Roman" panose="02020603050405020304" pitchFamily="18" charset="0"/>
              <a:cs typeface="Times New Roman" panose="02020603050405020304" pitchFamily="18" charset="0"/>
            </a:endParaRPr>
          </a:p>
        </p:txBody>
      </p:sp>
      <p:sp>
        <p:nvSpPr>
          <p:cNvPr id="36" name="Text 34"/>
          <p:cNvSpPr/>
          <p:nvPr/>
        </p:nvSpPr>
        <p:spPr>
          <a:xfrm>
            <a:off x="8851392" y="4334256"/>
            <a:ext cx="1993392" cy="804672"/>
          </a:xfrm>
          <a:prstGeom prst="rect">
            <a:avLst/>
          </a:prstGeom>
          <a:noFill/>
          <a:ln/>
        </p:spPr>
        <p:txBody>
          <a:bodyPr wrap="square" lIns="0" tIns="0" rIns="0" bIns="0" rtlCol="0" anchor="ctr">
            <a:normAutofit/>
          </a:bodyPr>
          <a:lstStyle/>
          <a:p>
            <a:pPr marL="0" indent="0">
              <a:buNone/>
            </a:pPr>
            <a:r>
              <a:rPr lang="en-US" sz="1600" b="1" dirty="0">
                <a:solidFill>
                  <a:srgbClr val="12304A"/>
                </a:solidFill>
                <a:latin typeface="Times New Roman" panose="02020603050405020304" pitchFamily="18" charset="0"/>
                <a:cs typeface="Times New Roman" panose="02020603050405020304" pitchFamily="18" charset="0"/>
              </a:rPr>
              <a:t>Only 0.1 percentage point separates Greedy and ILP</a:t>
            </a:r>
            <a:endParaRPr lang="en-US" sz="1600" dirty="0">
              <a:latin typeface="Times New Roman" panose="02020603050405020304" pitchFamily="18" charset="0"/>
              <a:cs typeface="Times New Roman" panose="02020603050405020304" pitchFamily="18" charset="0"/>
            </a:endParaRPr>
          </a:p>
        </p:txBody>
      </p:sp>
      <p:sp>
        <p:nvSpPr>
          <p:cNvPr id="37" name="Shape 35"/>
          <p:cNvSpPr/>
          <p:nvPr/>
        </p:nvSpPr>
        <p:spPr>
          <a:xfrm>
            <a:off x="8833104" y="5376672"/>
            <a:ext cx="2011680" cy="329184"/>
          </a:xfrm>
          <a:prstGeom prst="roundRect">
            <a:avLst>
              <a:gd name="adj" fmla="val 50000"/>
            </a:avLst>
          </a:prstGeom>
          <a:solidFill>
            <a:srgbClr val="D8F1EE"/>
          </a:solidFill>
          <a:ln w="12700">
            <a:solidFill>
              <a:srgbClr val="D8F1EE"/>
            </a:solidFill>
            <a:prstDash val="solid"/>
          </a:ln>
        </p:spPr>
      </p:sp>
      <p:sp>
        <p:nvSpPr>
          <p:cNvPr id="38" name="Text 36"/>
          <p:cNvSpPr/>
          <p:nvPr/>
        </p:nvSpPr>
        <p:spPr>
          <a:xfrm>
            <a:off x="8906256" y="5445252"/>
            <a:ext cx="1865376" cy="164592"/>
          </a:xfrm>
          <a:prstGeom prst="rect">
            <a:avLst/>
          </a:prstGeom>
          <a:noFill/>
          <a:ln/>
        </p:spPr>
        <p:txBody>
          <a:bodyPr wrap="square" lIns="0" tIns="0" rIns="0" bIns="0" rtlCol="0" anchor="ctr"/>
          <a:lstStyle/>
          <a:p>
            <a:pPr marL="0" indent="0" algn="ctr">
              <a:buNone/>
            </a:pPr>
            <a:r>
              <a:rPr lang="en-US" sz="1000" b="1" dirty="0">
                <a:solidFill>
                  <a:srgbClr val="18A7A0"/>
                </a:solidFill>
                <a:latin typeface="Times New Roman" panose="02020603050405020304" pitchFamily="18" charset="0"/>
                <a:cs typeface="Times New Roman" panose="02020603050405020304" pitchFamily="18" charset="0"/>
              </a:rPr>
              <a:t>Near-optimal greedy</a:t>
            </a:r>
            <a:endParaRPr lang="en-US" sz="1000" dirty="0">
              <a:latin typeface="Times New Roman" panose="02020603050405020304" pitchFamily="18" charset="0"/>
              <a:cs typeface="Times New Roman" panose="02020603050405020304" pitchFamily="18" charset="0"/>
            </a:endParaRPr>
          </a:p>
        </p:txBody>
      </p:sp>
      <p:sp>
        <p:nvSpPr>
          <p:cNvPr id="40" name="Slide Number Placeholder 0"/>
          <p:cNvSpPr>
            <a:spLocks noGrp="1"/>
          </p:cNvSpPr>
          <p:nvPr>
            <p:ph type="sldNum" sz="quarter" idx="4294967295"/>
          </p:nvPr>
        </p:nvSpPr>
        <p:spPr>
          <a:xfrm>
            <a:off x="1175004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850">
                <a:solidFill>
                  <a:srgbClr val="6C788A"/>
                </a:solidFill>
                <a:latin typeface="Aptos"/>
                <a:ea typeface="Aptos"/>
                <a:cs typeface="Aptos"/>
              </a:defRPr>
            </a:lvl1pPr>
          </a:lstStyle>
          <a:p>
            <a:pPr algn="l"/>
            <a:fld id="{F7021451-1387-4CA6-816F-3879F97B5CBC}" type="slidenum">
              <a:rPr lang="en-US" b="0">
                <a:latin typeface="Times New Roman" panose="02020603050405020304" pitchFamily="18" charset="0"/>
                <a:cs typeface="Times New Roman" panose="02020603050405020304" pitchFamily="18" charset="0"/>
              </a:rPr>
              <a:t>10</a:t>
            </a:fld>
            <a:endParaRPr 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02920" y="292608"/>
            <a:ext cx="11155680" cy="475488"/>
          </a:xfrm>
          <a:prstGeom prst="rect">
            <a:avLst/>
          </a:prstGeom>
          <a:noFill/>
          <a:ln/>
        </p:spPr>
        <p:txBody>
          <a:bodyPr wrap="square" lIns="0" tIns="0" rIns="0" bIns="0" rtlCol="0" anchor="ctr"/>
          <a:lstStyle/>
          <a:p>
            <a:pPr marL="0" indent="0">
              <a:buNone/>
            </a:pPr>
            <a:r>
              <a:rPr lang="en-US" sz="2700" b="1" dirty="0">
                <a:solidFill>
                  <a:srgbClr val="12304A"/>
                </a:solidFill>
                <a:latin typeface="Times New Roman" panose="02020603050405020304" pitchFamily="18" charset="0"/>
                <a:ea typeface="Aptos Display" pitchFamily="34" charset="-122"/>
                <a:cs typeface="Times New Roman" panose="02020603050405020304" pitchFamily="18" charset="0"/>
              </a:rPr>
              <a:t>Quality-speed trade-off</a:t>
            </a:r>
            <a:endParaRPr lang="en-US" sz="2700" dirty="0">
              <a:latin typeface="Times New Roman" panose="02020603050405020304" pitchFamily="18" charset="0"/>
              <a:cs typeface="Times New Roman" panose="02020603050405020304" pitchFamily="18" charset="0"/>
            </a:endParaRPr>
          </a:p>
        </p:txBody>
      </p:sp>
      <p:sp>
        <p:nvSpPr>
          <p:cNvPr id="3" name="Text 1"/>
          <p:cNvSpPr/>
          <p:nvPr/>
        </p:nvSpPr>
        <p:spPr>
          <a:xfrm>
            <a:off x="521208" y="786384"/>
            <a:ext cx="10972800" cy="256032"/>
          </a:xfrm>
          <a:prstGeom prst="rect">
            <a:avLst/>
          </a:prstGeom>
          <a:noFill/>
          <a:ln/>
        </p:spPr>
        <p:txBody>
          <a:bodyPr wrap="square" lIns="0" tIns="0" rIns="0" bIns="0" rtlCol="0" anchor="ctr"/>
          <a:lstStyle/>
          <a:p>
            <a:pPr marL="0" indent="0">
              <a:buNone/>
            </a:pPr>
            <a:r>
              <a:rPr lang="en-US" sz="1150" dirty="0">
                <a:solidFill>
                  <a:srgbClr val="617184"/>
                </a:solidFill>
                <a:latin typeface="Times New Roman" panose="02020603050405020304" pitchFamily="18" charset="0"/>
                <a:ea typeface="Aptos" pitchFamily="34" charset="-122"/>
                <a:cs typeface="Times New Roman" panose="02020603050405020304" pitchFamily="18" charset="0"/>
              </a:rPr>
              <a:t>Utilization improves, but exact optimization is less predictable</a:t>
            </a:r>
            <a:endParaRPr lang="en-US" sz="1150" dirty="0">
              <a:latin typeface="Times New Roman" panose="02020603050405020304" pitchFamily="18" charset="0"/>
              <a:cs typeface="Times New Roman" panose="02020603050405020304" pitchFamily="18" charset="0"/>
            </a:endParaRPr>
          </a:p>
        </p:txBody>
      </p:sp>
      <p:sp>
        <p:nvSpPr>
          <p:cNvPr id="4" name="Shape 2"/>
          <p:cNvSpPr/>
          <p:nvPr/>
        </p:nvSpPr>
        <p:spPr>
          <a:xfrm>
            <a:off x="676656" y="1335024"/>
            <a:ext cx="5212080" cy="4480560"/>
          </a:xfrm>
          <a:prstGeom prst="roundRect">
            <a:avLst>
              <a:gd name="adj" fmla="val 2449"/>
            </a:avLst>
          </a:prstGeom>
          <a:solidFill>
            <a:srgbClr val="FFFFFF"/>
          </a:solidFill>
          <a:ln w="12700">
            <a:solidFill>
              <a:srgbClr val="DCE4EC"/>
            </a:solidFill>
            <a:prstDash val="solid"/>
          </a:ln>
        </p:spPr>
      </p:sp>
      <p:sp>
        <p:nvSpPr>
          <p:cNvPr id="5" name="Text 3"/>
          <p:cNvSpPr/>
          <p:nvPr/>
        </p:nvSpPr>
        <p:spPr>
          <a:xfrm>
            <a:off x="969264" y="1664208"/>
            <a:ext cx="2743200" cy="310896"/>
          </a:xfrm>
          <a:prstGeom prst="rect">
            <a:avLst/>
          </a:prstGeom>
          <a:noFill/>
          <a:ln/>
        </p:spPr>
        <p:txBody>
          <a:bodyPr wrap="square" lIns="0" tIns="0" rIns="0" bIns="0" rtlCol="0" anchor="ctr"/>
          <a:lstStyle/>
          <a:p>
            <a:pPr marL="0" indent="0">
              <a:buNone/>
            </a:pPr>
            <a:r>
              <a:rPr lang="en-US" sz="1700" b="1" dirty="0">
                <a:solidFill>
                  <a:srgbClr val="12304A"/>
                </a:solidFill>
                <a:latin typeface="Times New Roman" panose="02020603050405020304" pitchFamily="18" charset="0"/>
                <a:cs typeface="Times New Roman" panose="02020603050405020304" pitchFamily="18" charset="0"/>
              </a:rPr>
              <a:t>Average physical utilization</a:t>
            </a:r>
            <a:endParaRPr lang="en-US" sz="1700" dirty="0">
              <a:latin typeface="Times New Roman" panose="02020603050405020304" pitchFamily="18" charset="0"/>
              <a:cs typeface="Times New Roman" panose="02020603050405020304" pitchFamily="18" charset="0"/>
            </a:endParaRPr>
          </a:p>
        </p:txBody>
      </p:sp>
      <p:sp>
        <p:nvSpPr>
          <p:cNvPr id="6" name="Text 4"/>
          <p:cNvSpPr/>
          <p:nvPr/>
        </p:nvSpPr>
        <p:spPr>
          <a:xfrm>
            <a:off x="969264" y="2267712"/>
            <a:ext cx="1024128" cy="256032"/>
          </a:xfrm>
          <a:prstGeom prst="rect">
            <a:avLst/>
          </a:prstGeom>
          <a:noFill/>
          <a:ln/>
        </p:spPr>
        <p:txBody>
          <a:bodyPr wrap="square" lIns="0" tIns="0" rIns="0" bIns="0" rtlCol="0" anchor="ctr"/>
          <a:lstStyle/>
          <a:p>
            <a:pPr marL="0" indent="0">
              <a:buNone/>
            </a:pPr>
            <a:r>
              <a:rPr lang="en-US" sz="1180" b="1" dirty="0">
                <a:solidFill>
                  <a:srgbClr val="243447"/>
                </a:solidFill>
                <a:latin typeface="Times New Roman" panose="02020603050405020304" pitchFamily="18" charset="0"/>
                <a:cs typeface="Times New Roman" panose="02020603050405020304" pitchFamily="18" charset="0"/>
              </a:rPr>
              <a:t>Baseline</a:t>
            </a:r>
            <a:endParaRPr lang="en-US" sz="1180" dirty="0">
              <a:latin typeface="Times New Roman" panose="02020603050405020304" pitchFamily="18" charset="0"/>
              <a:cs typeface="Times New Roman" panose="02020603050405020304" pitchFamily="18" charset="0"/>
            </a:endParaRPr>
          </a:p>
        </p:txBody>
      </p:sp>
      <p:sp>
        <p:nvSpPr>
          <p:cNvPr id="7" name="Shape 5"/>
          <p:cNvSpPr/>
          <p:nvPr/>
        </p:nvSpPr>
        <p:spPr>
          <a:xfrm>
            <a:off x="2084832" y="2286000"/>
            <a:ext cx="2606040" cy="228600"/>
          </a:xfrm>
          <a:prstGeom prst="roundRect">
            <a:avLst>
              <a:gd name="adj" fmla="val 48000"/>
            </a:avLst>
          </a:prstGeom>
          <a:solidFill>
            <a:srgbClr val="E7ECF1"/>
          </a:solidFill>
          <a:ln w="12700">
            <a:solidFill>
              <a:srgbClr val="E7ECF1"/>
            </a:solidFill>
            <a:prstDash val="solid"/>
          </a:ln>
        </p:spPr>
      </p:sp>
      <p:sp>
        <p:nvSpPr>
          <p:cNvPr id="8" name="Shape 6"/>
          <p:cNvSpPr/>
          <p:nvPr/>
        </p:nvSpPr>
        <p:spPr>
          <a:xfrm>
            <a:off x="2084832" y="2286000"/>
            <a:ext cx="1470551" cy="228600"/>
          </a:xfrm>
          <a:prstGeom prst="roundRect">
            <a:avLst>
              <a:gd name="adj" fmla="val 48000"/>
            </a:avLst>
          </a:prstGeom>
          <a:solidFill>
            <a:srgbClr val="8B98A8"/>
          </a:solidFill>
          <a:ln w="12700">
            <a:solidFill>
              <a:srgbClr val="8B98A8"/>
            </a:solidFill>
            <a:prstDash val="solid"/>
          </a:ln>
        </p:spPr>
      </p:sp>
      <p:sp>
        <p:nvSpPr>
          <p:cNvPr id="9" name="Text 7"/>
          <p:cNvSpPr/>
          <p:nvPr/>
        </p:nvSpPr>
        <p:spPr>
          <a:xfrm>
            <a:off x="4828032" y="2267712"/>
            <a:ext cx="594360" cy="256032"/>
          </a:xfrm>
          <a:prstGeom prst="rect">
            <a:avLst/>
          </a:prstGeom>
          <a:noFill/>
          <a:ln/>
        </p:spPr>
        <p:txBody>
          <a:bodyPr wrap="square" lIns="0" tIns="0" rIns="0" bIns="0" rtlCol="0" anchor="ctr"/>
          <a:lstStyle/>
          <a:p>
            <a:pPr marL="0" indent="0" algn="r">
              <a:buNone/>
            </a:pPr>
            <a:r>
              <a:rPr lang="en-US" sz="1150" b="1" dirty="0">
                <a:solidFill>
                  <a:srgbClr val="12304A"/>
                </a:solidFill>
                <a:latin typeface="Times New Roman" panose="02020603050405020304" pitchFamily="18" charset="0"/>
                <a:cs typeface="Times New Roman" panose="02020603050405020304" pitchFamily="18" charset="0"/>
              </a:rPr>
              <a:t>39.5%</a:t>
            </a:r>
            <a:endParaRPr lang="en-US" sz="1150" dirty="0">
              <a:latin typeface="Times New Roman" panose="02020603050405020304" pitchFamily="18" charset="0"/>
              <a:cs typeface="Times New Roman" panose="02020603050405020304" pitchFamily="18" charset="0"/>
            </a:endParaRPr>
          </a:p>
        </p:txBody>
      </p:sp>
      <p:sp>
        <p:nvSpPr>
          <p:cNvPr id="10" name="Text 8"/>
          <p:cNvSpPr/>
          <p:nvPr/>
        </p:nvSpPr>
        <p:spPr>
          <a:xfrm>
            <a:off x="969264" y="2843784"/>
            <a:ext cx="1024128" cy="256032"/>
          </a:xfrm>
          <a:prstGeom prst="rect">
            <a:avLst/>
          </a:prstGeom>
          <a:noFill/>
          <a:ln/>
        </p:spPr>
        <p:txBody>
          <a:bodyPr wrap="square" lIns="0" tIns="0" rIns="0" bIns="0" rtlCol="0" anchor="ctr"/>
          <a:lstStyle/>
          <a:p>
            <a:pPr marL="0" indent="0">
              <a:buNone/>
            </a:pPr>
            <a:r>
              <a:rPr lang="en-US" sz="1180" b="1" dirty="0">
                <a:solidFill>
                  <a:srgbClr val="243447"/>
                </a:solidFill>
                <a:latin typeface="Times New Roman" panose="02020603050405020304" pitchFamily="18" charset="0"/>
                <a:cs typeface="Times New Roman" panose="02020603050405020304" pitchFamily="18" charset="0"/>
              </a:rPr>
              <a:t>Greedy 1</a:t>
            </a:r>
            <a:endParaRPr lang="en-US" sz="1180" dirty="0">
              <a:latin typeface="Times New Roman" panose="02020603050405020304" pitchFamily="18" charset="0"/>
              <a:cs typeface="Times New Roman" panose="02020603050405020304" pitchFamily="18" charset="0"/>
            </a:endParaRPr>
          </a:p>
        </p:txBody>
      </p:sp>
      <p:sp>
        <p:nvSpPr>
          <p:cNvPr id="11" name="Shape 9"/>
          <p:cNvSpPr/>
          <p:nvPr/>
        </p:nvSpPr>
        <p:spPr>
          <a:xfrm>
            <a:off x="2084832" y="2862072"/>
            <a:ext cx="2606040" cy="228600"/>
          </a:xfrm>
          <a:prstGeom prst="roundRect">
            <a:avLst>
              <a:gd name="adj" fmla="val 48000"/>
            </a:avLst>
          </a:prstGeom>
          <a:solidFill>
            <a:srgbClr val="E7ECF1"/>
          </a:solidFill>
          <a:ln w="12700">
            <a:solidFill>
              <a:srgbClr val="E7ECF1"/>
            </a:solidFill>
            <a:prstDash val="solid"/>
          </a:ln>
        </p:spPr>
      </p:sp>
      <p:sp>
        <p:nvSpPr>
          <p:cNvPr id="12" name="Shape 10"/>
          <p:cNvSpPr/>
          <p:nvPr/>
        </p:nvSpPr>
        <p:spPr>
          <a:xfrm>
            <a:off x="2084832" y="2862072"/>
            <a:ext cx="2378942" cy="228600"/>
          </a:xfrm>
          <a:prstGeom prst="roundRect">
            <a:avLst>
              <a:gd name="adj" fmla="val 48000"/>
            </a:avLst>
          </a:prstGeom>
          <a:solidFill>
            <a:srgbClr val="F39C4A"/>
          </a:solidFill>
          <a:ln w="12700">
            <a:solidFill>
              <a:srgbClr val="F39C4A"/>
            </a:solidFill>
            <a:prstDash val="solid"/>
          </a:ln>
        </p:spPr>
      </p:sp>
      <p:sp>
        <p:nvSpPr>
          <p:cNvPr id="13" name="Text 11"/>
          <p:cNvSpPr/>
          <p:nvPr/>
        </p:nvSpPr>
        <p:spPr>
          <a:xfrm>
            <a:off x="4828032" y="2843784"/>
            <a:ext cx="594360" cy="256032"/>
          </a:xfrm>
          <a:prstGeom prst="rect">
            <a:avLst/>
          </a:prstGeom>
          <a:noFill/>
          <a:ln/>
        </p:spPr>
        <p:txBody>
          <a:bodyPr wrap="square" lIns="0" tIns="0" rIns="0" bIns="0" rtlCol="0" anchor="ctr"/>
          <a:lstStyle/>
          <a:p>
            <a:pPr marL="0" indent="0" algn="r">
              <a:buNone/>
            </a:pPr>
            <a:r>
              <a:rPr lang="en-US" sz="1150" b="1" dirty="0">
                <a:solidFill>
                  <a:srgbClr val="12304A"/>
                </a:solidFill>
                <a:latin typeface="Times New Roman" panose="02020603050405020304" pitchFamily="18" charset="0"/>
                <a:cs typeface="Times New Roman" panose="02020603050405020304" pitchFamily="18" charset="0"/>
              </a:rPr>
              <a:t>63.9%</a:t>
            </a:r>
            <a:endParaRPr lang="en-US" sz="1150" dirty="0">
              <a:latin typeface="Times New Roman" panose="02020603050405020304" pitchFamily="18" charset="0"/>
              <a:cs typeface="Times New Roman" panose="02020603050405020304" pitchFamily="18" charset="0"/>
            </a:endParaRPr>
          </a:p>
        </p:txBody>
      </p:sp>
      <p:sp>
        <p:nvSpPr>
          <p:cNvPr id="14" name="Text 12"/>
          <p:cNvSpPr/>
          <p:nvPr/>
        </p:nvSpPr>
        <p:spPr>
          <a:xfrm>
            <a:off x="969264" y="3419856"/>
            <a:ext cx="1024128" cy="256032"/>
          </a:xfrm>
          <a:prstGeom prst="rect">
            <a:avLst/>
          </a:prstGeom>
          <a:noFill/>
          <a:ln/>
        </p:spPr>
        <p:txBody>
          <a:bodyPr wrap="square" lIns="0" tIns="0" rIns="0" bIns="0" rtlCol="0" anchor="ctr"/>
          <a:lstStyle/>
          <a:p>
            <a:pPr marL="0" indent="0">
              <a:buNone/>
            </a:pPr>
            <a:r>
              <a:rPr lang="en-US" sz="1180" b="1" dirty="0">
                <a:solidFill>
                  <a:srgbClr val="243447"/>
                </a:solidFill>
                <a:latin typeface="Times New Roman" panose="02020603050405020304" pitchFamily="18" charset="0"/>
                <a:cs typeface="Times New Roman" panose="02020603050405020304" pitchFamily="18" charset="0"/>
              </a:rPr>
              <a:t>ILP 1</a:t>
            </a:r>
            <a:endParaRPr lang="en-US" sz="1180" dirty="0">
              <a:latin typeface="Times New Roman" panose="02020603050405020304" pitchFamily="18" charset="0"/>
              <a:cs typeface="Times New Roman" panose="02020603050405020304" pitchFamily="18" charset="0"/>
            </a:endParaRPr>
          </a:p>
        </p:txBody>
      </p:sp>
      <p:sp>
        <p:nvSpPr>
          <p:cNvPr id="15" name="Shape 13"/>
          <p:cNvSpPr/>
          <p:nvPr/>
        </p:nvSpPr>
        <p:spPr>
          <a:xfrm>
            <a:off x="2084832" y="3438144"/>
            <a:ext cx="2606040" cy="228600"/>
          </a:xfrm>
          <a:prstGeom prst="roundRect">
            <a:avLst>
              <a:gd name="adj" fmla="val 48000"/>
            </a:avLst>
          </a:prstGeom>
          <a:solidFill>
            <a:srgbClr val="E7ECF1"/>
          </a:solidFill>
          <a:ln w="12700">
            <a:solidFill>
              <a:srgbClr val="E7ECF1"/>
            </a:solidFill>
            <a:prstDash val="solid"/>
          </a:ln>
        </p:spPr>
      </p:sp>
      <p:sp>
        <p:nvSpPr>
          <p:cNvPr id="16" name="Shape 14"/>
          <p:cNvSpPr/>
          <p:nvPr/>
        </p:nvSpPr>
        <p:spPr>
          <a:xfrm>
            <a:off x="2084832" y="3438144"/>
            <a:ext cx="2244917" cy="228600"/>
          </a:xfrm>
          <a:prstGeom prst="roundRect">
            <a:avLst>
              <a:gd name="adj" fmla="val 48000"/>
            </a:avLst>
          </a:prstGeom>
          <a:solidFill>
            <a:srgbClr val="3F6ED8"/>
          </a:solidFill>
          <a:ln w="12700">
            <a:solidFill>
              <a:srgbClr val="3F6ED8"/>
            </a:solidFill>
            <a:prstDash val="solid"/>
          </a:ln>
        </p:spPr>
      </p:sp>
      <p:sp>
        <p:nvSpPr>
          <p:cNvPr id="17" name="Text 15"/>
          <p:cNvSpPr/>
          <p:nvPr/>
        </p:nvSpPr>
        <p:spPr>
          <a:xfrm>
            <a:off x="4828032" y="3419856"/>
            <a:ext cx="594360" cy="256032"/>
          </a:xfrm>
          <a:prstGeom prst="rect">
            <a:avLst/>
          </a:prstGeom>
          <a:noFill/>
          <a:ln/>
        </p:spPr>
        <p:txBody>
          <a:bodyPr wrap="square" lIns="0" tIns="0" rIns="0" bIns="0" rtlCol="0" anchor="ctr"/>
          <a:lstStyle/>
          <a:p>
            <a:pPr marL="0" indent="0" algn="r">
              <a:buNone/>
            </a:pPr>
            <a:r>
              <a:rPr lang="en-US" sz="1150" b="1" dirty="0">
                <a:solidFill>
                  <a:srgbClr val="12304A"/>
                </a:solidFill>
                <a:latin typeface="Times New Roman" panose="02020603050405020304" pitchFamily="18" charset="0"/>
                <a:cs typeface="Times New Roman" panose="02020603050405020304" pitchFamily="18" charset="0"/>
              </a:rPr>
              <a:t>60.3%</a:t>
            </a:r>
            <a:endParaRPr lang="en-US" sz="1150" dirty="0">
              <a:latin typeface="Times New Roman" panose="02020603050405020304" pitchFamily="18" charset="0"/>
              <a:cs typeface="Times New Roman" panose="02020603050405020304" pitchFamily="18" charset="0"/>
            </a:endParaRPr>
          </a:p>
        </p:txBody>
      </p:sp>
      <p:sp>
        <p:nvSpPr>
          <p:cNvPr id="18" name="Text 16"/>
          <p:cNvSpPr/>
          <p:nvPr/>
        </p:nvSpPr>
        <p:spPr>
          <a:xfrm>
            <a:off x="969264" y="3995928"/>
            <a:ext cx="1024128" cy="256032"/>
          </a:xfrm>
          <a:prstGeom prst="rect">
            <a:avLst/>
          </a:prstGeom>
          <a:noFill/>
          <a:ln/>
        </p:spPr>
        <p:txBody>
          <a:bodyPr wrap="square" lIns="0" tIns="0" rIns="0" bIns="0" rtlCol="0" anchor="ctr"/>
          <a:lstStyle/>
          <a:p>
            <a:pPr marL="0" indent="0">
              <a:buNone/>
            </a:pPr>
            <a:r>
              <a:rPr lang="en-US" sz="1180" b="1" dirty="0">
                <a:solidFill>
                  <a:srgbClr val="243447"/>
                </a:solidFill>
                <a:latin typeface="Times New Roman" panose="02020603050405020304" pitchFamily="18" charset="0"/>
                <a:cs typeface="Times New Roman" panose="02020603050405020304" pitchFamily="18" charset="0"/>
              </a:rPr>
              <a:t>Greedy 2</a:t>
            </a:r>
            <a:endParaRPr lang="en-US" sz="1180" dirty="0">
              <a:latin typeface="Times New Roman" panose="02020603050405020304" pitchFamily="18" charset="0"/>
              <a:cs typeface="Times New Roman" panose="02020603050405020304" pitchFamily="18" charset="0"/>
            </a:endParaRPr>
          </a:p>
        </p:txBody>
      </p:sp>
      <p:sp>
        <p:nvSpPr>
          <p:cNvPr id="19" name="Shape 17"/>
          <p:cNvSpPr/>
          <p:nvPr/>
        </p:nvSpPr>
        <p:spPr>
          <a:xfrm>
            <a:off x="2084832" y="4014216"/>
            <a:ext cx="2606040" cy="228600"/>
          </a:xfrm>
          <a:prstGeom prst="roundRect">
            <a:avLst>
              <a:gd name="adj" fmla="val 48000"/>
            </a:avLst>
          </a:prstGeom>
          <a:solidFill>
            <a:srgbClr val="E7ECF1"/>
          </a:solidFill>
          <a:ln w="12700">
            <a:solidFill>
              <a:srgbClr val="E7ECF1"/>
            </a:solidFill>
            <a:prstDash val="solid"/>
          </a:ln>
        </p:spPr>
      </p:sp>
      <p:sp>
        <p:nvSpPr>
          <p:cNvPr id="20" name="Shape 18"/>
          <p:cNvSpPr/>
          <p:nvPr/>
        </p:nvSpPr>
        <p:spPr>
          <a:xfrm>
            <a:off x="2084832" y="4014216"/>
            <a:ext cx="1906132" cy="228600"/>
          </a:xfrm>
          <a:prstGeom prst="roundRect">
            <a:avLst>
              <a:gd name="adj" fmla="val 48000"/>
            </a:avLst>
          </a:prstGeom>
          <a:solidFill>
            <a:srgbClr val="18A7A0"/>
          </a:solidFill>
          <a:ln w="12700">
            <a:solidFill>
              <a:srgbClr val="18A7A0"/>
            </a:solidFill>
            <a:prstDash val="solid"/>
          </a:ln>
        </p:spPr>
      </p:sp>
      <p:sp>
        <p:nvSpPr>
          <p:cNvPr id="21" name="Text 19"/>
          <p:cNvSpPr/>
          <p:nvPr/>
        </p:nvSpPr>
        <p:spPr>
          <a:xfrm>
            <a:off x="4828032" y="3995928"/>
            <a:ext cx="594360" cy="256032"/>
          </a:xfrm>
          <a:prstGeom prst="rect">
            <a:avLst/>
          </a:prstGeom>
          <a:noFill/>
          <a:ln/>
        </p:spPr>
        <p:txBody>
          <a:bodyPr wrap="square" lIns="0" tIns="0" rIns="0" bIns="0" rtlCol="0" anchor="ctr"/>
          <a:lstStyle/>
          <a:p>
            <a:pPr marL="0" indent="0" algn="r">
              <a:buNone/>
            </a:pPr>
            <a:r>
              <a:rPr lang="en-US" sz="1150" b="1" dirty="0">
                <a:solidFill>
                  <a:srgbClr val="12304A"/>
                </a:solidFill>
                <a:latin typeface="Times New Roman" panose="02020603050405020304" pitchFamily="18" charset="0"/>
                <a:cs typeface="Times New Roman" panose="02020603050405020304" pitchFamily="18" charset="0"/>
              </a:rPr>
              <a:t>51.2%</a:t>
            </a:r>
            <a:endParaRPr lang="en-US" sz="1150" dirty="0">
              <a:latin typeface="Times New Roman" panose="02020603050405020304" pitchFamily="18" charset="0"/>
              <a:cs typeface="Times New Roman" panose="02020603050405020304" pitchFamily="18" charset="0"/>
            </a:endParaRPr>
          </a:p>
        </p:txBody>
      </p:sp>
      <p:sp>
        <p:nvSpPr>
          <p:cNvPr id="22" name="Text 20"/>
          <p:cNvSpPr/>
          <p:nvPr/>
        </p:nvSpPr>
        <p:spPr>
          <a:xfrm>
            <a:off x="969264" y="4572000"/>
            <a:ext cx="1024128" cy="256032"/>
          </a:xfrm>
          <a:prstGeom prst="rect">
            <a:avLst/>
          </a:prstGeom>
          <a:noFill/>
          <a:ln/>
        </p:spPr>
        <p:txBody>
          <a:bodyPr wrap="square" lIns="0" tIns="0" rIns="0" bIns="0" rtlCol="0" anchor="ctr"/>
          <a:lstStyle/>
          <a:p>
            <a:pPr marL="0" indent="0">
              <a:buNone/>
            </a:pPr>
            <a:r>
              <a:rPr lang="en-US" sz="1180" b="1" dirty="0">
                <a:solidFill>
                  <a:srgbClr val="243447"/>
                </a:solidFill>
                <a:latin typeface="Times New Roman" panose="02020603050405020304" pitchFamily="18" charset="0"/>
                <a:cs typeface="Times New Roman" panose="02020603050405020304" pitchFamily="18" charset="0"/>
              </a:rPr>
              <a:t>ILP 2</a:t>
            </a:r>
            <a:endParaRPr lang="en-US" sz="1180" dirty="0">
              <a:latin typeface="Times New Roman" panose="02020603050405020304" pitchFamily="18" charset="0"/>
              <a:cs typeface="Times New Roman" panose="02020603050405020304" pitchFamily="18" charset="0"/>
            </a:endParaRPr>
          </a:p>
        </p:txBody>
      </p:sp>
      <p:sp>
        <p:nvSpPr>
          <p:cNvPr id="23" name="Shape 21"/>
          <p:cNvSpPr/>
          <p:nvPr/>
        </p:nvSpPr>
        <p:spPr>
          <a:xfrm>
            <a:off x="2084832" y="4590288"/>
            <a:ext cx="2606040" cy="228600"/>
          </a:xfrm>
          <a:prstGeom prst="roundRect">
            <a:avLst>
              <a:gd name="adj" fmla="val 48000"/>
            </a:avLst>
          </a:prstGeom>
          <a:solidFill>
            <a:srgbClr val="E7ECF1"/>
          </a:solidFill>
          <a:ln w="12700">
            <a:solidFill>
              <a:srgbClr val="E7ECF1"/>
            </a:solidFill>
            <a:prstDash val="solid"/>
          </a:ln>
        </p:spPr>
      </p:sp>
      <p:sp>
        <p:nvSpPr>
          <p:cNvPr id="24" name="Shape 22"/>
          <p:cNvSpPr/>
          <p:nvPr/>
        </p:nvSpPr>
        <p:spPr>
          <a:xfrm>
            <a:off x="2084832" y="4590288"/>
            <a:ext cx="2088555" cy="228600"/>
          </a:xfrm>
          <a:prstGeom prst="roundRect">
            <a:avLst>
              <a:gd name="adj" fmla="val 48000"/>
            </a:avLst>
          </a:prstGeom>
          <a:solidFill>
            <a:srgbClr val="12304A"/>
          </a:solidFill>
          <a:ln w="12700">
            <a:solidFill>
              <a:srgbClr val="12304A"/>
            </a:solidFill>
            <a:prstDash val="solid"/>
          </a:ln>
        </p:spPr>
      </p:sp>
      <p:sp>
        <p:nvSpPr>
          <p:cNvPr id="25" name="Text 23"/>
          <p:cNvSpPr/>
          <p:nvPr/>
        </p:nvSpPr>
        <p:spPr>
          <a:xfrm>
            <a:off x="4828032" y="4572000"/>
            <a:ext cx="594360" cy="256032"/>
          </a:xfrm>
          <a:prstGeom prst="rect">
            <a:avLst/>
          </a:prstGeom>
          <a:noFill/>
          <a:ln/>
        </p:spPr>
        <p:txBody>
          <a:bodyPr wrap="square" lIns="0" tIns="0" rIns="0" bIns="0" rtlCol="0" anchor="ctr"/>
          <a:lstStyle/>
          <a:p>
            <a:pPr marL="0" indent="0" algn="r">
              <a:buNone/>
            </a:pPr>
            <a:r>
              <a:rPr lang="en-US" sz="1150" b="1" dirty="0">
                <a:solidFill>
                  <a:srgbClr val="12304A"/>
                </a:solidFill>
                <a:latin typeface="Times New Roman" panose="02020603050405020304" pitchFamily="18" charset="0"/>
                <a:cs typeface="Times New Roman" panose="02020603050405020304" pitchFamily="18" charset="0"/>
              </a:rPr>
              <a:t>56.1%</a:t>
            </a:r>
            <a:endParaRPr lang="en-US" sz="1150" dirty="0">
              <a:latin typeface="Times New Roman" panose="02020603050405020304" pitchFamily="18" charset="0"/>
              <a:cs typeface="Times New Roman" panose="02020603050405020304" pitchFamily="18" charset="0"/>
            </a:endParaRPr>
          </a:p>
        </p:txBody>
      </p:sp>
      <p:sp>
        <p:nvSpPr>
          <p:cNvPr id="26" name="Shape 24"/>
          <p:cNvSpPr/>
          <p:nvPr/>
        </p:nvSpPr>
        <p:spPr>
          <a:xfrm>
            <a:off x="2157984" y="5330952"/>
            <a:ext cx="1389888" cy="329184"/>
          </a:xfrm>
          <a:prstGeom prst="roundRect">
            <a:avLst>
              <a:gd name="adj" fmla="val 50000"/>
            </a:avLst>
          </a:prstGeom>
          <a:solidFill>
            <a:srgbClr val="FFF2E7"/>
          </a:solidFill>
          <a:ln w="12700">
            <a:solidFill>
              <a:srgbClr val="FFF2E7"/>
            </a:solidFill>
            <a:prstDash val="solid"/>
          </a:ln>
        </p:spPr>
      </p:sp>
      <p:sp>
        <p:nvSpPr>
          <p:cNvPr id="27" name="Text 25"/>
          <p:cNvSpPr/>
          <p:nvPr/>
        </p:nvSpPr>
        <p:spPr>
          <a:xfrm>
            <a:off x="2231136" y="5399532"/>
            <a:ext cx="1243584" cy="164592"/>
          </a:xfrm>
          <a:prstGeom prst="rect">
            <a:avLst/>
          </a:prstGeom>
          <a:noFill/>
          <a:ln/>
        </p:spPr>
        <p:txBody>
          <a:bodyPr wrap="square" lIns="0" tIns="0" rIns="0" bIns="0" rtlCol="0" anchor="ctr"/>
          <a:lstStyle/>
          <a:p>
            <a:pPr marL="0" indent="0" algn="ctr">
              <a:buNone/>
            </a:pPr>
            <a:r>
              <a:rPr lang="en-US" sz="1000" b="1" dirty="0">
                <a:solidFill>
                  <a:srgbClr val="F39C4A"/>
                </a:solidFill>
                <a:latin typeface="Times New Roman" panose="02020603050405020304" pitchFamily="18" charset="0"/>
                <a:cs typeface="Times New Roman" panose="02020603050405020304" pitchFamily="18" charset="0"/>
              </a:rPr>
              <a:t>1.6× baseline</a:t>
            </a:r>
            <a:endParaRPr lang="en-US" sz="1000" dirty="0">
              <a:latin typeface="Times New Roman" panose="02020603050405020304" pitchFamily="18" charset="0"/>
              <a:cs typeface="Times New Roman" panose="02020603050405020304" pitchFamily="18" charset="0"/>
            </a:endParaRPr>
          </a:p>
        </p:txBody>
      </p:sp>
      <p:sp>
        <p:nvSpPr>
          <p:cNvPr id="28" name="Shape 26"/>
          <p:cNvSpPr/>
          <p:nvPr/>
        </p:nvSpPr>
        <p:spPr>
          <a:xfrm>
            <a:off x="6144768" y="1335024"/>
            <a:ext cx="5138928" cy="4480560"/>
          </a:xfrm>
          <a:prstGeom prst="roundRect">
            <a:avLst>
              <a:gd name="adj" fmla="val 2449"/>
            </a:avLst>
          </a:prstGeom>
          <a:solidFill>
            <a:srgbClr val="E8F7F5"/>
          </a:solidFill>
          <a:ln w="12700">
            <a:solidFill>
              <a:srgbClr val="CBE9E5"/>
            </a:solidFill>
            <a:prstDash val="solid"/>
          </a:ln>
        </p:spPr>
      </p:sp>
      <p:sp>
        <p:nvSpPr>
          <p:cNvPr id="29" name="Text 27"/>
          <p:cNvSpPr/>
          <p:nvPr/>
        </p:nvSpPr>
        <p:spPr>
          <a:xfrm>
            <a:off x="6455664" y="1664208"/>
            <a:ext cx="2560320" cy="310896"/>
          </a:xfrm>
          <a:prstGeom prst="rect">
            <a:avLst/>
          </a:prstGeom>
          <a:noFill/>
          <a:ln/>
        </p:spPr>
        <p:txBody>
          <a:bodyPr wrap="square" lIns="0" tIns="0" rIns="0" bIns="0" rtlCol="0" anchor="ctr"/>
          <a:lstStyle/>
          <a:p>
            <a:pPr marL="0" indent="0">
              <a:buNone/>
            </a:pPr>
            <a:r>
              <a:rPr lang="en-US" sz="1700" b="1" dirty="0">
                <a:solidFill>
                  <a:srgbClr val="18A7A0"/>
                </a:solidFill>
                <a:latin typeface="Times New Roman" panose="02020603050405020304" pitchFamily="18" charset="0"/>
                <a:cs typeface="Times New Roman" panose="02020603050405020304" pitchFamily="18" charset="0"/>
              </a:rPr>
              <a:t>Runtime and reliability</a:t>
            </a:r>
            <a:endParaRPr lang="en-US" sz="1700" dirty="0">
              <a:latin typeface="Times New Roman" panose="02020603050405020304" pitchFamily="18" charset="0"/>
              <a:cs typeface="Times New Roman" panose="02020603050405020304" pitchFamily="18" charset="0"/>
            </a:endParaRPr>
          </a:p>
        </p:txBody>
      </p:sp>
      <p:sp>
        <p:nvSpPr>
          <p:cNvPr id="30" name="Shape 28"/>
          <p:cNvSpPr/>
          <p:nvPr/>
        </p:nvSpPr>
        <p:spPr>
          <a:xfrm>
            <a:off x="6492240" y="2212848"/>
            <a:ext cx="1874520" cy="2148840"/>
          </a:xfrm>
          <a:prstGeom prst="roundRect">
            <a:avLst>
              <a:gd name="adj" fmla="val 5854"/>
            </a:avLst>
          </a:prstGeom>
          <a:solidFill>
            <a:srgbClr val="FFFFFF"/>
          </a:solidFill>
          <a:ln w="12700">
            <a:solidFill>
              <a:srgbClr val="DCE4EC"/>
            </a:solidFill>
            <a:prstDash val="solid"/>
          </a:ln>
        </p:spPr>
      </p:sp>
      <p:sp>
        <p:nvSpPr>
          <p:cNvPr id="31" name="Text 29"/>
          <p:cNvSpPr/>
          <p:nvPr/>
        </p:nvSpPr>
        <p:spPr>
          <a:xfrm>
            <a:off x="6839712" y="2468880"/>
            <a:ext cx="1188720" cy="246888"/>
          </a:xfrm>
          <a:prstGeom prst="rect">
            <a:avLst/>
          </a:prstGeom>
          <a:noFill/>
          <a:ln/>
        </p:spPr>
        <p:txBody>
          <a:bodyPr wrap="square" lIns="0" tIns="0" rIns="0" bIns="0" rtlCol="0" anchor="ctr"/>
          <a:lstStyle/>
          <a:p>
            <a:pPr marL="0" indent="0" algn="ctr">
              <a:buNone/>
            </a:pPr>
            <a:r>
              <a:rPr lang="en-US" sz="1200" b="1" dirty="0">
                <a:solidFill>
                  <a:srgbClr val="18A7A0"/>
                </a:solidFill>
                <a:latin typeface="Times New Roman" panose="02020603050405020304" pitchFamily="18" charset="0"/>
                <a:cs typeface="Times New Roman" panose="02020603050405020304" pitchFamily="18" charset="0"/>
              </a:rPr>
              <a:t>GREEDY</a:t>
            </a:r>
            <a:endParaRPr lang="en-US" sz="1200" dirty="0">
              <a:latin typeface="Times New Roman" panose="02020603050405020304" pitchFamily="18" charset="0"/>
              <a:cs typeface="Times New Roman" panose="02020603050405020304" pitchFamily="18" charset="0"/>
            </a:endParaRPr>
          </a:p>
        </p:txBody>
      </p:sp>
      <p:sp>
        <p:nvSpPr>
          <p:cNvPr id="32" name="Text 30"/>
          <p:cNvSpPr/>
          <p:nvPr/>
        </p:nvSpPr>
        <p:spPr>
          <a:xfrm>
            <a:off x="6720840" y="2907792"/>
            <a:ext cx="1417320" cy="411480"/>
          </a:xfrm>
          <a:prstGeom prst="rect">
            <a:avLst/>
          </a:prstGeom>
          <a:noFill/>
          <a:ln/>
        </p:spPr>
        <p:txBody>
          <a:bodyPr wrap="square" lIns="0" tIns="0" rIns="0" bIns="0" rtlCol="0" anchor="ctr"/>
          <a:lstStyle/>
          <a:p>
            <a:pPr marL="0" indent="0" algn="ctr">
              <a:buNone/>
            </a:pPr>
            <a:r>
              <a:rPr lang="en-US" sz="2600" b="1" dirty="0">
                <a:solidFill>
                  <a:srgbClr val="12304A"/>
                </a:solidFill>
                <a:latin typeface="Times New Roman" panose="02020603050405020304" pitchFamily="18" charset="0"/>
                <a:cs typeface="Times New Roman" panose="02020603050405020304" pitchFamily="18" charset="0"/>
              </a:rPr>
              <a:t>≈ 0.37 s</a:t>
            </a:r>
            <a:endParaRPr lang="en-US" sz="2600" dirty="0">
              <a:latin typeface="Times New Roman" panose="02020603050405020304" pitchFamily="18" charset="0"/>
              <a:cs typeface="Times New Roman" panose="02020603050405020304" pitchFamily="18" charset="0"/>
            </a:endParaRPr>
          </a:p>
        </p:txBody>
      </p:sp>
      <p:sp>
        <p:nvSpPr>
          <p:cNvPr id="33" name="Text 31"/>
          <p:cNvSpPr/>
          <p:nvPr/>
        </p:nvSpPr>
        <p:spPr>
          <a:xfrm>
            <a:off x="6711696" y="3429000"/>
            <a:ext cx="1463040" cy="512064"/>
          </a:xfrm>
          <a:prstGeom prst="rect">
            <a:avLst/>
          </a:prstGeom>
          <a:noFill/>
          <a:ln/>
        </p:spPr>
        <p:txBody>
          <a:bodyPr wrap="square" lIns="0" tIns="0" rIns="0" bIns="0" rtlCol="0" anchor="ctr"/>
          <a:lstStyle/>
          <a:p>
            <a:pPr marL="0" indent="0" algn="ctr">
              <a:buNone/>
            </a:pPr>
            <a:r>
              <a:rPr lang="en-US" sz="1080" dirty="0">
                <a:solidFill>
                  <a:srgbClr val="617184"/>
                </a:solidFill>
                <a:latin typeface="Times New Roman" panose="02020603050405020304" pitchFamily="18" charset="0"/>
                <a:cs typeface="Times New Roman" panose="02020603050405020304" pitchFamily="18" charset="0"/>
              </a:rPr>
              <a:t>total for 19 days</a:t>
            </a:r>
            <a:endParaRPr lang="en-US" sz="1080" dirty="0">
              <a:latin typeface="Times New Roman" panose="02020603050405020304" pitchFamily="18" charset="0"/>
              <a:cs typeface="Times New Roman" panose="02020603050405020304" pitchFamily="18" charset="0"/>
            </a:endParaRPr>
          </a:p>
          <a:p>
            <a:pPr marL="0" indent="0" algn="ctr">
              <a:buNone/>
            </a:pPr>
            <a:r>
              <a:rPr lang="en-US" sz="1080" dirty="0">
                <a:solidFill>
                  <a:srgbClr val="617184"/>
                </a:solidFill>
                <a:latin typeface="Times New Roman" panose="02020603050405020304" pitchFamily="18" charset="0"/>
                <a:cs typeface="Times New Roman" panose="02020603050405020304" pitchFamily="18" charset="0"/>
              </a:rPr>
              <a:t>(Case 1)</a:t>
            </a:r>
            <a:endParaRPr lang="en-US" sz="1080" dirty="0">
              <a:latin typeface="Times New Roman" panose="02020603050405020304" pitchFamily="18" charset="0"/>
              <a:cs typeface="Times New Roman" panose="02020603050405020304" pitchFamily="18" charset="0"/>
            </a:endParaRPr>
          </a:p>
        </p:txBody>
      </p:sp>
      <p:sp>
        <p:nvSpPr>
          <p:cNvPr id="34" name="Shape 32"/>
          <p:cNvSpPr/>
          <p:nvPr/>
        </p:nvSpPr>
        <p:spPr>
          <a:xfrm>
            <a:off x="6739128" y="4023360"/>
            <a:ext cx="1371600" cy="329184"/>
          </a:xfrm>
          <a:prstGeom prst="roundRect">
            <a:avLst>
              <a:gd name="adj" fmla="val 50000"/>
            </a:avLst>
          </a:prstGeom>
          <a:solidFill>
            <a:srgbClr val="DFF3EA"/>
          </a:solidFill>
          <a:ln w="12700">
            <a:solidFill>
              <a:srgbClr val="DFF3EA"/>
            </a:solidFill>
            <a:prstDash val="solid"/>
          </a:ln>
        </p:spPr>
      </p:sp>
      <p:sp>
        <p:nvSpPr>
          <p:cNvPr id="35" name="Text 33"/>
          <p:cNvSpPr/>
          <p:nvPr/>
        </p:nvSpPr>
        <p:spPr>
          <a:xfrm>
            <a:off x="6812280" y="4091940"/>
            <a:ext cx="1225296" cy="164592"/>
          </a:xfrm>
          <a:prstGeom prst="rect">
            <a:avLst/>
          </a:prstGeom>
          <a:noFill/>
          <a:ln/>
        </p:spPr>
        <p:txBody>
          <a:bodyPr wrap="square" lIns="0" tIns="0" rIns="0" bIns="0" rtlCol="0" anchor="ctr"/>
          <a:lstStyle/>
          <a:p>
            <a:pPr marL="0" indent="0" algn="ctr">
              <a:buNone/>
            </a:pPr>
            <a:r>
              <a:rPr lang="en-US" sz="1000" b="1" dirty="0">
                <a:solidFill>
                  <a:srgbClr val="2D9D78"/>
                </a:solidFill>
                <a:latin typeface="Times New Roman" panose="02020603050405020304" pitchFamily="18" charset="0"/>
                <a:cs typeface="Times New Roman" panose="02020603050405020304" pitchFamily="18" charset="0"/>
              </a:rPr>
              <a:t>0 timeouts</a:t>
            </a:r>
            <a:endParaRPr lang="en-US" sz="1000" dirty="0">
              <a:latin typeface="Times New Roman" panose="02020603050405020304" pitchFamily="18" charset="0"/>
              <a:cs typeface="Times New Roman" panose="02020603050405020304" pitchFamily="18" charset="0"/>
            </a:endParaRPr>
          </a:p>
        </p:txBody>
      </p:sp>
      <p:sp>
        <p:nvSpPr>
          <p:cNvPr id="36" name="Shape 34"/>
          <p:cNvSpPr/>
          <p:nvPr/>
        </p:nvSpPr>
        <p:spPr>
          <a:xfrm>
            <a:off x="8732520" y="2212848"/>
            <a:ext cx="2148840" cy="2148840"/>
          </a:xfrm>
          <a:prstGeom prst="roundRect">
            <a:avLst>
              <a:gd name="adj" fmla="val 5106"/>
            </a:avLst>
          </a:prstGeom>
          <a:solidFill>
            <a:srgbClr val="FFFFFF"/>
          </a:solidFill>
          <a:ln w="12700">
            <a:solidFill>
              <a:srgbClr val="DCE4EC"/>
            </a:solidFill>
            <a:prstDash val="solid"/>
          </a:ln>
        </p:spPr>
      </p:sp>
      <p:sp>
        <p:nvSpPr>
          <p:cNvPr id="37" name="Text 35"/>
          <p:cNvSpPr/>
          <p:nvPr/>
        </p:nvSpPr>
        <p:spPr>
          <a:xfrm>
            <a:off x="9272016" y="2468880"/>
            <a:ext cx="1051560" cy="246888"/>
          </a:xfrm>
          <a:prstGeom prst="rect">
            <a:avLst/>
          </a:prstGeom>
          <a:noFill/>
          <a:ln/>
        </p:spPr>
        <p:txBody>
          <a:bodyPr wrap="square" lIns="0" tIns="0" rIns="0" bIns="0" rtlCol="0" anchor="ctr"/>
          <a:lstStyle/>
          <a:p>
            <a:pPr marL="0" indent="0" algn="ctr">
              <a:buNone/>
            </a:pPr>
            <a:r>
              <a:rPr lang="en-US" sz="1200" b="1" dirty="0">
                <a:solidFill>
                  <a:srgbClr val="3F6ED8"/>
                </a:solidFill>
                <a:latin typeface="Times New Roman" panose="02020603050405020304" pitchFamily="18" charset="0"/>
                <a:cs typeface="Times New Roman" panose="02020603050405020304" pitchFamily="18" charset="0"/>
              </a:rPr>
              <a:t>ILP</a:t>
            </a:r>
            <a:endParaRPr lang="en-US" sz="1200" dirty="0">
              <a:latin typeface="Times New Roman" panose="02020603050405020304" pitchFamily="18" charset="0"/>
              <a:cs typeface="Times New Roman" panose="02020603050405020304" pitchFamily="18" charset="0"/>
            </a:endParaRPr>
          </a:p>
        </p:txBody>
      </p:sp>
      <p:sp>
        <p:nvSpPr>
          <p:cNvPr id="38" name="Text 36"/>
          <p:cNvSpPr/>
          <p:nvPr/>
        </p:nvSpPr>
        <p:spPr>
          <a:xfrm>
            <a:off x="9025128" y="2907792"/>
            <a:ext cx="1600200" cy="411480"/>
          </a:xfrm>
          <a:prstGeom prst="rect">
            <a:avLst/>
          </a:prstGeom>
          <a:noFill/>
          <a:ln/>
        </p:spPr>
        <p:txBody>
          <a:bodyPr wrap="square" lIns="0" tIns="0" rIns="0" bIns="0" rtlCol="0" anchor="ctr"/>
          <a:lstStyle/>
          <a:p>
            <a:pPr marL="0" indent="0" algn="ctr">
              <a:buNone/>
            </a:pPr>
            <a:r>
              <a:rPr lang="en-US" sz="2600" b="1" dirty="0">
                <a:solidFill>
                  <a:srgbClr val="12304A"/>
                </a:solidFill>
                <a:latin typeface="Times New Roman" panose="02020603050405020304" pitchFamily="18" charset="0"/>
                <a:cs typeface="Times New Roman" panose="02020603050405020304" pitchFamily="18" charset="0"/>
              </a:rPr>
              <a:t>≤ 900 s</a:t>
            </a:r>
            <a:endParaRPr lang="en-US" sz="2600" dirty="0">
              <a:latin typeface="Times New Roman" panose="02020603050405020304" pitchFamily="18" charset="0"/>
              <a:cs typeface="Times New Roman" panose="02020603050405020304" pitchFamily="18" charset="0"/>
            </a:endParaRPr>
          </a:p>
        </p:txBody>
      </p:sp>
      <p:sp>
        <p:nvSpPr>
          <p:cNvPr id="39" name="Text 37"/>
          <p:cNvSpPr/>
          <p:nvPr/>
        </p:nvSpPr>
        <p:spPr>
          <a:xfrm>
            <a:off x="9025128" y="3429000"/>
            <a:ext cx="1600200" cy="512064"/>
          </a:xfrm>
          <a:prstGeom prst="rect">
            <a:avLst/>
          </a:prstGeom>
          <a:noFill/>
          <a:ln/>
        </p:spPr>
        <p:txBody>
          <a:bodyPr wrap="square" lIns="0" tIns="0" rIns="0" bIns="0" rtlCol="0" anchor="ctr"/>
          <a:lstStyle/>
          <a:p>
            <a:pPr marL="0" indent="0" algn="ctr">
              <a:buNone/>
            </a:pPr>
            <a:r>
              <a:rPr lang="en-US" sz="1080" dirty="0">
                <a:solidFill>
                  <a:srgbClr val="617184"/>
                </a:solidFill>
                <a:latin typeface="Times New Roman" panose="02020603050405020304" pitchFamily="18" charset="0"/>
                <a:cs typeface="Times New Roman" panose="02020603050405020304" pitchFamily="18" charset="0"/>
              </a:rPr>
              <a:t>per session</a:t>
            </a:r>
            <a:endParaRPr lang="en-US" sz="1080" dirty="0">
              <a:latin typeface="Times New Roman" panose="02020603050405020304" pitchFamily="18" charset="0"/>
              <a:cs typeface="Times New Roman" panose="02020603050405020304" pitchFamily="18" charset="0"/>
            </a:endParaRPr>
          </a:p>
          <a:p>
            <a:pPr marL="0" indent="0" algn="ctr">
              <a:buNone/>
            </a:pPr>
            <a:r>
              <a:rPr lang="en-US" sz="1080" dirty="0">
                <a:solidFill>
                  <a:srgbClr val="617184"/>
                </a:solidFill>
                <a:latin typeface="Times New Roman" panose="02020603050405020304" pitchFamily="18" charset="0"/>
                <a:cs typeface="Times New Roman" panose="02020603050405020304" pitchFamily="18" charset="0"/>
              </a:rPr>
              <a:t>with retained incumbents</a:t>
            </a:r>
            <a:endParaRPr lang="en-US" sz="1080" dirty="0">
              <a:latin typeface="Times New Roman" panose="02020603050405020304" pitchFamily="18" charset="0"/>
              <a:cs typeface="Times New Roman" panose="02020603050405020304" pitchFamily="18" charset="0"/>
            </a:endParaRPr>
          </a:p>
        </p:txBody>
      </p:sp>
      <p:sp>
        <p:nvSpPr>
          <p:cNvPr id="40" name="Shape 38"/>
          <p:cNvSpPr/>
          <p:nvPr/>
        </p:nvSpPr>
        <p:spPr>
          <a:xfrm>
            <a:off x="9052560" y="4023360"/>
            <a:ext cx="1536192" cy="329184"/>
          </a:xfrm>
          <a:prstGeom prst="roundRect">
            <a:avLst>
              <a:gd name="adj" fmla="val 50000"/>
            </a:avLst>
          </a:prstGeom>
          <a:solidFill>
            <a:srgbClr val="FFF2E7"/>
          </a:solidFill>
          <a:ln w="12700">
            <a:solidFill>
              <a:srgbClr val="FFF2E7"/>
            </a:solidFill>
            <a:prstDash val="solid"/>
          </a:ln>
        </p:spPr>
      </p:sp>
      <p:sp>
        <p:nvSpPr>
          <p:cNvPr id="41" name="Text 39"/>
          <p:cNvSpPr/>
          <p:nvPr/>
        </p:nvSpPr>
        <p:spPr>
          <a:xfrm>
            <a:off x="9125712" y="4091940"/>
            <a:ext cx="1389888" cy="164592"/>
          </a:xfrm>
          <a:prstGeom prst="rect">
            <a:avLst/>
          </a:prstGeom>
          <a:noFill/>
          <a:ln/>
        </p:spPr>
        <p:txBody>
          <a:bodyPr wrap="square" lIns="0" tIns="0" rIns="0" bIns="0" rtlCol="0" anchor="ctr"/>
          <a:lstStyle/>
          <a:p>
            <a:pPr marL="0" indent="0" algn="ctr">
              <a:buNone/>
            </a:pPr>
            <a:r>
              <a:rPr lang="en-US" sz="1000" b="1" dirty="0">
                <a:solidFill>
                  <a:srgbClr val="D94B4B"/>
                </a:solidFill>
                <a:latin typeface="Times New Roman" panose="02020603050405020304" pitchFamily="18" charset="0"/>
                <a:cs typeface="Times New Roman" panose="02020603050405020304" pitchFamily="18" charset="0"/>
              </a:rPr>
              <a:t>8 / 7 timeouts</a:t>
            </a:r>
            <a:endParaRPr lang="en-US" sz="1000" dirty="0">
              <a:latin typeface="Times New Roman" panose="02020603050405020304" pitchFamily="18" charset="0"/>
              <a:cs typeface="Times New Roman" panose="02020603050405020304" pitchFamily="18" charset="0"/>
            </a:endParaRPr>
          </a:p>
        </p:txBody>
      </p:sp>
      <p:sp>
        <p:nvSpPr>
          <p:cNvPr id="42" name="Shape 40"/>
          <p:cNvSpPr/>
          <p:nvPr/>
        </p:nvSpPr>
        <p:spPr>
          <a:xfrm>
            <a:off x="8458200" y="3246120"/>
            <a:ext cx="192024" cy="0"/>
          </a:xfrm>
          <a:prstGeom prst="line">
            <a:avLst/>
          </a:prstGeom>
          <a:noFill/>
          <a:ln w="19050">
            <a:solidFill>
              <a:srgbClr val="8AA6A2"/>
            </a:solidFill>
            <a:prstDash val="solid"/>
            <a:headEnd type="none"/>
            <a:tailEnd type="triangle"/>
          </a:ln>
        </p:spPr>
      </p:sp>
      <p:sp>
        <p:nvSpPr>
          <p:cNvPr id="43" name="Text 41"/>
          <p:cNvSpPr/>
          <p:nvPr/>
        </p:nvSpPr>
        <p:spPr>
          <a:xfrm>
            <a:off x="6629400" y="4800600"/>
            <a:ext cx="4160520" cy="640080"/>
          </a:xfrm>
          <a:prstGeom prst="rect">
            <a:avLst/>
          </a:prstGeom>
          <a:noFill/>
          <a:ln/>
        </p:spPr>
        <p:txBody>
          <a:bodyPr wrap="square" lIns="0" tIns="0" rIns="0" bIns="0" rtlCol="0" anchor="ctr"/>
          <a:lstStyle/>
          <a:p>
            <a:pPr marL="0" indent="0" algn="ctr">
              <a:buNone/>
            </a:pPr>
            <a:r>
              <a:rPr lang="en-US" sz="1500" b="1" dirty="0">
                <a:solidFill>
                  <a:srgbClr val="12304A"/>
                </a:solidFill>
                <a:latin typeface="Times New Roman" panose="02020603050405020304" pitchFamily="18" charset="0"/>
                <a:cs typeface="Times New Roman" panose="02020603050405020304" pitchFamily="18" charset="0"/>
              </a:rPr>
              <a:t>Greedy: scalable deployment</a:t>
            </a:r>
            <a:endParaRPr lang="en-US" sz="1500" dirty="0">
              <a:latin typeface="Times New Roman" panose="02020603050405020304" pitchFamily="18" charset="0"/>
              <a:cs typeface="Times New Roman" panose="02020603050405020304" pitchFamily="18" charset="0"/>
            </a:endParaRPr>
          </a:p>
          <a:p>
            <a:pPr marL="0" indent="0" algn="ctr">
              <a:buNone/>
            </a:pPr>
            <a:r>
              <a:rPr lang="en-US" sz="1500" b="1" dirty="0">
                <a:solidFill>
                  <a:srgbClr val="12304A"/>
                </a:solidFill>
                <a:latin typeface="Times New Roman" panose="02020603050405020304" pitchFamily="18" charset="0"/>
                <a:cs typeface="Times New Roman" panose="02020603050405020304" pitchFamily="18" charset="0"/>
              </a:rPr>
              <a:t>ILP: strong offline benchmark</a:t>
            </a:r>
            <a:endParaRPr lang="en-US" sz="1500" dirty="0">
              <a:latin typeface="Times New Roman" panose="02020603050405020304" pitchFamily="18" charset="0"/>
              <a:cs typeface="Times New Roman" panose="02020603050405020304" pitchFamily="18" charset="0"/>
            </a:endParaRPr>
          </a:p>
        </p:txBody>
      </p:sp>
      <p:sp>
        <p:nvSpPr>
          <p:cNvPr id="45" name="Slide Number Placeholder 0"/>
          <p:cNvSpPr>
            <a:spLocks noGrp="1"/>
          </p:cNvSpPr>
          <p:nvPr>
            <p:ph type="sldNum" sz="quarter" idx="4294967295"/>
          </p:nvPr>
        </p:nvSpPr>
        <p:spPr>
          <a:xfrm>
            <a:off x="1175004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850">
                <a:solidFill>
                  <a:srgbClr val="6C788A"/>
                </a:solidFill>
                <a:latin typeface="Aptos"/>
                <a:ea typeface="Aptos"/>
                <a:cs typeface="Aptos"/>
              </a:defRPr>
            </a:lvl1pPr>
          </a:lstStyle>
          <a:p>
            <a:pPr algn="l"/>
            <a:fld id="{F7021451-1387-4CA6-816F-3879F97B5CBC}" type="slidenum">
              <a:rPr lang="en-US" b="0">
                <a:latin typeface="Times New Roman" panose="02020603050405020304" pitchFamily="18" charset="0"/>
                <a:cs typeface="Times New Roman" panose="02020603050405020304" pitchFamily="18" charset="0"/>
              </a:rPr>
              <a:t>11</a:t>
            </a:fld>
            <a:endParaRPr 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02920" y="292608"/>
            <a:ext cx="11155680" cy="475488"/>
          </a:xfrm>
          <a:prstGeom prst="rect">
            <a:avLst/>
          </a:prstGeom>
          <a:noFill/>
          <a:ln/>
        </p:spPr>
        <p:txBody>
          <a:bodyPr wrap="square" lIns="0" tIns="0" rIns="0" bIns="0" rtlCol="0" anchor="ctr"/>
          <a:lstStyle/>
          <a:p>
            <a:pPr marL="0" indent="0">
              <a:buNone/>
            </a:pPr>
            <a:r>
              <a:rPr lang="en-US" sz="2700" b="1" dirty="0">
                <a:solidFill>
                  <a:srgbClr val="12304A"/>
                </a:solidFill>
                <a:latin typeface="Times New Roman" panose="02020603050405020304" pitchFamily="18" charset="0"/>
                <a:ea typeface="Aptos Display" pitchFamily="34" charset="-122"/>
                <a:cs typeface="Times New Roman" panose="02020603050405020304" pitchFamily="18" charset="0"/>
              </a:rPr>
              <a:t>Operational interpretation</a:t>
            </a:r>
            <a:endParaRPr lang="en-US" sz="2700" dirty="0">
              <a:latin typeface="Times New Roman" panose="02020603050405020304" pitchFamily="18" charset="0"/>
              <a:cs typeface="Times New Roman" panose="02020603050405020304" pitchFamily="18" charset="0"/>
            </a:endParaRPr>
          </a:p>
        </p:txBody>
      </p:sp>
      <p:sp>
        <p:nvSpPr>
          <p:cNvPr id="3" name="Text 1"/>
          <p:cNvSpPr/>
          <p:nvPr/>
        </p:nvSpPr>
        <p:spPr>
          <a:xfrm>
            <a:off x="521208" y="786384"/>
            <a:ext cx="10972800" cy="256032"/>
          </a:xfrm>
          <a:prstGeom prst="rect">
            <a:avLst/>
          </a:prstGeom>
          <a:noFill/>
          <a:ln/>
        </p:spPr>
        <p:txBody>
          <a:bodyPr wrap="square" lIns="0" tIns="0" rIns="0" bIns="0" rtlCol="0" anchor="ctr"/>
          <a:lstStyle/>
          <a:p>
            <a:pPr marL="0" indent="0">
              <a:buNone/>
            </a:pPr>
            <a:r>
              <a:rPr lang="en-US" sz="1150" dirty="0">
                <a:solidFill>
                  <a:srgbClr val="617184"/>
                </a:solidFill>
                <a:latin typeface="Times New Roman" panose="02020603050405020304" pitchFamily="18" charset="0"/>
                <a:ea typeface="Aptos" pitchFamily="34" charset="-122"/>
                <a:cs typeface="Times New Roman" panose="02020603050405020304" pitchFamily="18" charset="0"/>
              </a:rPr>
              <a:t>Choose the method according to the institution’s flexibility</a:t>
            </a:r>
            <a:endParaRPr lang="en-US" sz="1150" dirty="0">
              <a:latin typeface="Times New Roman" panose="02020603050405020304" pitchFamily="18" charset="0"/>
              <a:cs typeface="Times New Roman" panose="02020603050405020304" pitchFamily="18" charset="0"/>
            </a:endParaRPr>
          </a:p>
        </p:txBody>
      </p:sp>
      <p:sp>
        <p:nvSpPr>
          <p:cNvPr id="4" name="Shape 2"/>
          <p:cNvSpPr/>
          <p:nvPr/>
        </p:nvSpPr>
        <p:spPr>
          <a:xfrm>
            <a:off x="713232" y="1417320"/>
            <a:ext cx="3273552" cy="4297680"/>
          </a:xfrm>
          <a:prstGeom prst="roundRect">
            <a:avLst>
              <a:gd name="adj" fmla="val 3352"/>
            </a:avLst>
          </a:prstGeom>
          <a:solidFill>
            <a:srgbClr val="FFFFFF"/>
          </a:solidFill>
          <a:ln w="12700">
            <a:solidFill>
              <a:srgbClr val="DCE4EC"/>
            </a:solidFill>
            <a:prstDash val="solid"/>
          </a:ln>
        </p:spPr>
      </p:sp>
      <p:sp>
        <p:nvSpPr>
          <p:cNvPr id="5" name="Shape 3"/>
          <p:cNvSpPr/>
          <p:nvPr/>
        </p:nvSpPr>
        <p:spPr>
          <a:xfrm>
            <a:off x="713232" y="1417320"/>
            <a:ext cx="3273552" cy="137160"/>
          </a:xfrm>
          <a:prstGeom prst="rect">
            <a:avLst/>
          </a:prstGeom>
          <a:solidFill>
            <a:srgbClr val="F39C4A"/>
          </a:solidFill>
          <a:ln w="12700">
            <a:solidFill>
              <a:srgbClr val="F39C4A"/>
            </a:solidFill>
            <a:prstDash val="solid"/>
          </a:ln>
        </p:spPr>
      </p:sp>
      <p:sp>
        <p:nvSpPr>
          <p:cNvPr id="6" name="Shape 4"/>
          <p:cNvSpPr/>
          <p:nvPr/>
        </p:nvSpPr>
        <p:spPr>
          <a:xfrm>
            <a:off x="1956816" y="1810512"/>
            <a:ext cx="786384" cy="786384"/>
          </a:xfrm>
          <a:prstGeom prst="ellipse">
            <a:avLst/>
          </a:prstGeom>
          <a:solidFill>
            <a:srgbClr val="FFF2E7"/>
          </a:solidFill>
          <a:ln w="12700">
            <a:solidFill>
              <a:srgbClr val="FFF2E7"/>
            </a:solidFill>
            <a:prstDash val="solid"/>
          </a:ln>
        </p:spPr>
      </p:sp>
      <p:sp>
        <p:nvSpPr>
          <p:cNvPr id="7" name="Text 5"/>
          <p:cNvSpPr/>
          <p:nvPr/>
        </p:nvSpPr>
        <p:spPr>
          <a:xfrm>
            <a:off x="2221992" y="1993392"/>
            <a:ext cx="256032" cy="219456"/>
          </a:xfrm>
          <a:prstGeom prst="rect">
            <a:avLst/>
          </a:prstGeom>
          <a:noFill/>
          <a:ln/>
        </p:spPr>
        <p:txBody>
          <a:bodyPr wrap="square" lIns="0" tIns="0" rIns="0" bIns="0" rtlCol="0" anchor="ctr"/>
          <a:lstStyle/>
          <a:p>
            <a:pPr marL="0" indent="0" algn="ctr">
              <a:buNone/>
            </a:pPr>
            <a:r>
              <a:rPr lang="en-US" sz="1800" b="1" dirty="0">
                <a:solidFill>
                  <a:srgbClr val="F39C4A"/>
                </a:solidFill>
                <a:latin typeface="Times New Roman" panose="02020603050405020304" pitchFamily="18" charset="0"/>
                <a:cs typeface="Times New Roman" panose="02020603050405020304" pitchFamily="18" charset="0"/>
              </a:rPr>
              <a:t>1</a:t>
            </a:r>
            <a:endParaRPr lang="en-US" sz="1800" dirty="0">
              <a:latin typeface="Times New Roman" panose="02020603050405020304" pitchFamily="18" charset="0"/>
              <a:cs typeface="Times New Roman" panose="02020603050405020304" pitchFamily="18" charset="0"/>
            </a:endParaRPr>
          </a:p>
        </p:txBody>
      </p:sp>
      <p:sp>
        <p:nvSpPr>
          <p:cNvPr id="8" name="Text 6"/>
          <p:cNvSpPr/>
          <p:nvPr/>
        </p:nvSpPr>
        <p:spPr>
          <a:xfrm>
            <a:off x="1024128" y="2816352"/>
            <a:ext cx="2651760" cy="603504"/>
          </a:xfrm>
          <a:prstGeom prst="rect">
            <a:avLst/>
          </a:prstGeom>
          <a:noFill/>
          <a:ln/>
        </p:spPr>
        <p:txBody>
          <a:bodyPr wrap="square" lIns="0" tIns="0" rIns="0" bIns="0" rtlCol="0" anchor="ctr">
            <a:normAutofit/>
          </a:bodyPr>
          <a:lstStyle/>
          <a:p>
            <a:pPr marL="0" indent="0" algn="ctr">
              <a:buNone/>
            </a:pPr>
            <a:r>
              <a:rPr lang="en-US" sz="1700" b="1" dirty="0">
                <a:solidFill>
                  <a:srgbClr val="12304A"/>
                </a:solidFill>
                <a:latin typeface="Times New Roman" panose="02020603050405020304" pitchFamily="18" charset="0"/>
                <a:cs typeface="Times New Roman" panose="02020603050405020304" pitchFamily="18" charset="0"/>
              </a:rPr>
              <a:t>Preserve existing room list</a:t>
            </a:r>
            <a:endParaRPr lang="en-US" sz="1700" dirty="0">
              <a:latin typeface="Times New Roman" panose="02020603050405020304" pitchFamily="18" charset="0"/>
              <a:cs typeface="Times New Roman" panose="02020603050405020304" pitchFamily="18" charset="0"/>
            </a:endParaRPr>
          </a:p>
        </p:txBody>
      </p:sp>
      <p:sp>
        <p:nvSpPr>
          <p:cNvPr id="9" name="Shape 7"/>
          <p:cNvSpPr/>
          <p:nvPr/>
        </p:nvSpPr>
        <p:spPr>
          <a:xfrm>
            <a:off x="1106424" y="3639312"/>
            <a:ext cx="2487168" cy="329184"/>
          </a:xfrm>
          <a:prstGeom prst="roundRect">
            <a:avLst>
              <a:gd name="adj" fmla="val 50000"/>
            </a:avLst>
          </a:prstGeom>
          <a:solidFill>
            <a:srgbClr val="FFF2E7"/>
          </a:solidFill>
          <a:ln w="12700">
            <a:solidFill>
              <a:srgbClr val="FFF2E7"/>
            </a:solidFill>
            <a:prstDash val="solid"/>
          </a:ln>
        </p:spPr>
      </p:sp>
      <p:sp>
        <p:nvSpPr>
          <p:cNvPr id="10" name="Text 8"/>
          <p:cNvSpPr/>
          <p:nvPr/>
        </p:nvSpPr>
        <p:spPr>
          <a:xfrm>
            <a:off x="1179576" y="3707892"/>
            <a:ext cx="2340864" cy="164592"/>
          </a:xfrm>
          <a:prstGeom prst="rect">
            <a:avLst/>
          </a:prstGeom>
          <a:noFill/>
          <a:ln/>
        </p:spPr>
        <p:txBody>
          <a:bodyPr wrap="square" lIns="0" tIns="0" rIns="0" bIns="0" rtlCol="0" anchor="ctr"/>
          <a:lstStyle/>
          <a:p>
            <a:pPr marL="0" indent="0" algn="ctr">
              <a:buNone/>
            </a:pPr>
            <a:r>
              <a:rPr lang="en-US" sz="1000" b="1" dirty="0">
                <a:solidFill>
                  <a:srgbClr val="F39C4A"/>
                </a:solidFill>
                <a:latin typeface="Times New Roman" panose="02020603050405020304" pitchFamily="18" charset="0"/>
                <a:cs typeface="Times New Roman" panose="02020603050405020304" pitchFamily="18" charset="0"/>
              </a:rPr>
              <a:t>Use ILP when time allows</a:t>
            </a:r>
            <a:endParaRPr lang="en-US" sz="1000" dirty="0">
              <a:latin typeface="Times New Roman" panose="02020603050405020304" pitchFamily="18" charset="0"/>
              <a:cs typeface="Times New Roman" panose="02020603050405020304" pitchFamily="18" charset="0"/>
            </a:endParaRPr>
          </a:p>
        </p:txBody>
      </p:sp>
      <p:sp>
        <p:nvSpPr>
          <p:cNvPr id="11" name="Text 9"/>
          <p:cNvSpPr/>
          <p:nvPr/>
        </p:nvSpPr>
        <p:spPr>
          <a:xfrm>
            <a:off x="1078992" y="4160520"/>
            <a:ext cx="2542032" cy="987552"/>
          </a:xfrm>
          <a:prstGeom prst="rect">
            <a:avLst/>
          </a:prstGeom>
          <a:noFill/>
          <a:ln/>
        </p:spPr>
        <p:txBody>
          <a:bodyPr wrap="square" lIns="0" tIns="0" rIns="0" bIns="0" rtlCol="0" anchor="ctr">
            <a:normAutofit/>
          </a:bodyPr>
          <a:lstStyle/>
          <a:p>
            <a:pPr marL="0" indent="0" algn="ctr">
              <a:buNone/>
            </a:pPr>
            <a:r>
              <a:rPr lang="en-US" sz="1300" dirty="0">
                <a:solidFill>
                  <a:srgbClr val="243447"/>
                </a:solidFill>
                <a:latin typeface="Times New Roman" panose="02020603050405020304" pitchFamily="18" charset="0"/>
                <a:cs typeface="Times New Roman" panose="02020603050405020304" pitchFamily="18" charset="0"/>
              </a:rPr>
              <a:t>Exact optimization delivers a visible gain in the restricted merging scenario.</a:t>
            </a:r>
            <a:endParaRPr lang="en-US" sz="1300" dirty="0">
              <a:latin typeface="Times New Roman" panose="02020603050405020304" pitchFamily="18" charset="0"/>
              <a:cs typeface="Times New Roman" panose="02020603050405020304" pitchFamily="18" charset="0"/>
            </a:endParaRPr>
          </a:p>
        </p:txBody>
      </p:sp>
      <p:sp>
        <p:nvSpPr>
          <p:cNvPr id="12" name="Shape 10"/>
          <p:cNvSpPr/>
          <p:nvPr/>
        </p:nvSpPr>
        <p:spPr>
          <a:xfrm>
            <a:off x="4315968" y="1417320"/>
            <a:ext cx="3273552" cy="4297680"/>
          </a:xfrm>
          <a:prstGeom prst="roundRect">
            <a:avLst>
              <a:gd name="adj" fmla="val 3352"/>
            </a:avLst>
          </a:prstGeom>
          <a:solidFill>
            <a:srgbClr val="FFFFFF"/>
          </a:solidFill>
          <a:ln w="12700">
            <a:solidFill>
              <a:srgbClr val="DCE4EC"/>
            </a:solidFill>
            <a:prstDash val="solid"/>
          </a:ln>
        </p:spPr>
      </p:sp>
      <p:sp>
        <p:nvSpPr>
          <p:cNvPr id="13" name="Shape 11"/>
          <p:cNvSpPr/>
          <p:nvPr/>
        </p:nvSpPr>
        <p:spPr>
          <a:xfrm>
            <a:off x="4315968" y="1417320"/>
            <a:ext cx="3273552" cy="137160"/>
          </a:xfrm>
          <a:prstGeom prst="rect">
            <a:avLst/>
          </a:prstGeom>
          <a:solidFill>
            <a:srgbClr val="18A7A0"/>
          </a:solidFill>
          <a:ln w="12700">
            <a:solidFill>
              <a:srgbClr val="18A7A0"/>
            </a:solidFill>
            <a:prstDash val="solid"/>
          </a:ln>
        </p:spPr>
      </p:sp>
      <p:sp>
        <p:nvSpPr>
          <p:cNvPr id="14" name="Shape 12"/>
          <p:cNvSpPr/>
          <p:nvPr/>
        </p:nvSpPr>
        <p:spPr>
          <a:xfrm>
            <a:off x="5559552" y="1810512"/>
            <a:ext cx="786384" cy="786384"/>
          </a:xfrm>
          <a:prstGeom prst="ellipse">
            <a:avLst/>
          </a:prstGeom>
          <a:solidFill>
            <a:srgbClr val="E8F7F5"/>
          </a:solidFill>
          <a:ln w="12700">
            <a:solidFill>
              <a:srgbClr val="E8F7F5"/>
            </a:solidFill>
            <a:prstDash val="solid"/>
          </a:ln>
        </p:spPr>
      </p:sp>
      <p:sp>
        <p:nvSpPr>
          <p:cNvPr id="15" name="Text 13"/>
          <p:cNvSpPr/>
          <p:nvPr/>
        </p:nvSpPr>
        <p:spPr>
          <a:xfrm>
            <a:off x="5824728" y="1993392"/>
            <a:ext cx="256032" cy="219456"/>
          </a:xfrm>
          <a:prstGeom prst="rect">
            <a:avLst/>
          </a:prstGeom>
          <a:noFill/>
          <a:ln/>
        </p:spPr>
        <p:txBody>
          <a:bodyPr wrap="square" lIns="0" tIns="0" rIns="0" bIns="0" rtlCol="0" anchor="ctr"/>
          <a:lstStyle/>
          <a:p>
            <a:pPr marL="0" indent="0" algn="ctr">
              <a:buNone/>
            </a:pPr>
            <a:r>
              <a:rPr lang="en-US" sz="1800" b="1" dirty="0">
                <a:solidFill>
                  <a:srgbClr val="18A7A0"/>
                </a:solidFill>
                <a:latin typeface="Times New Roman" panose="02020603050405020304" pitchFamily="18" charset="0"/>
                <a:cs typeface="Times New Roman" panose="02020603050405020304" pitchFamily="18" charset="0"/>
              </a:rPr>
              <a:t>2</a:t>
            </a:r>
            <a:endParaRPr lang="en-US" sz="1800" dirty="0">
              <a:latin typeface="Times New Roman" panose="02020603050405020304" pitchFamily="18" charset="0"/>
              <a:cs typeface="Times New Roman" panose="02020603050405020304" pitchFamily="18" charset="0"/>
            </a:endParaRPr>
          </a:p>
        </p:txBody>
      </p:sp>
      <p:sp>
        <p:nvSpPr>
          <p:cNvPr id="16" name="Text 14"/>
          <p:cNvSpPr/>
          <p:nvPr/>
        </p:nvSpPr>
        <p:spPr>
          <a:xfrm>
            <a:off x="4626864" y="2816352"/>
            <a:ext cx="2651760" cy="603504"/>
          </a:xfrm>
          <a:prstGeom prst="rect">
            <a:avLst/>
          </a:prstGeom>
          <a:noFill/>
          <a:ln/>
        </p:spPr>
        <p:txBody>
          <a:bodyPr wrap="square" lIns="0" tIns="0" rIns="0" bIns="0" rtlCol="0" anchor="ctr">
            <a:normAutofit/>
          </a:bodyPr>
          <a:lstStyle/>
          <a:p>
            <a:pPr marL="0" indent="0" algn="ctr">
              <a:buNone/>
            </a:pPr>
            <a:r>
              <a:rPr lang="en-US" sz="1700" b="1" dirty="0">
                <a:solidFill>
                  <a:srgbClr val="12304A"/>
                </a:solidFill>
                <a:latin typeface="Times New Roman" panose="02020603050405020304" pitchFamily="18" charset="0"/>
                <a:cs typeface="Times New Roman" panose="02020603050405020304" pitchFamily="18" charset="0"/>
              </a:rPr>
              <a:t>Allow flexible reassignment</a:t>
            </a:r>
            <a:endParaRPr lang="en-US" sz="1700" dirty="0">
              <a:latin typeface="Times New Roman" panose="02020603050405020304" pitchFamily="18" charset="0"/>
              <a:cs typeface="Times New Roman" panose="02020603050405020304" pitchFamily="18" charset="0"/>
            </a:endParaRPr>
          </a:p>
        </p:txBody>
      </p:sp>
      <p:sp>
        <p:nvSpPr>
          <p:cNvPr id="17" name="Shape 15"/>
          <p:cNvSpPr/>
          <p:nvPr/>
        </p:nvSpPr>
        <p:spPr>
          <a:xfrm>
            <a:off x="4709160" y="3639312"/>
            <a:ext cx="2487168" cy="329184"/>
          </a:xfrm>
          <a:prstGeom prst="roundRect">
            <a:avLst>
              <a:gd name="adj" fmla="val 50000"/>
            </a:avLst>
          </a:prstGeom>
          <a:solidFill>
            <a:srgbClr val="E8F7F5"/>
          </a:solidFill>
          <a:ln w="12700">
            <a:solidFill>
              <a:srgbClr val="E8F7F5"/>
            </a:solidFill>
            <a:prstDash val="solid"/>
          </a:ln>
        </p:spPr>
      </p:sp>
      <p:sp>
        <p:nvSpPr>
          <p:cNvPr id="18" name="Text 16"/>
          <p:cNvSpPr/>
          <p:nvPr/>
        </p:nvSpPr>
        <p:spPr>
          <a:xfrm>
            <a:off x="4782312" y="3707892"/>
            <a:ext cx="2340864" cy="164592"/>
          </a:xfrm>
          <a:prstGeom prst="rect">
            <a:avLst/>
          </a:prstGeom>
          <a:noFill/>
          <a:ln/>
        </p:spPr>
        <p:txBody>
          <a:bodyPr wrap="square" lIns="0" tIns="0" rIns="0" bIns="0" rtlCol="0" anchor="ctr"/>
          <a:lstStyle/>
          <a:p>
            <a:pPr marL="0" indent="0" algn="ctr">
              <a:buNone/>
            </a:pPr>
            <a:r>
              <a:rPr lang="en-US" sz="1000" b="1" dirty="0">
                <a:solidFill>
                  <a:srgbClr val="18A7A0"/>
                </a:solidFill>
                <a:latin typeface="Times New Roman" panose="02020603050405020304" pitchFamily="18" charset="0"/>
                <a:cs typeface="Times New Roman" panose="02020603050405020304" pitchFamily="18" charset="0"/>
              </a:rPr>
              <a:t>Deploy the greedy method</a:t>
            </a:r>
            <a:endParaRPr lang="en-US" sz="1000" dirty="0">
              <a:latin typeface="Times New Roman" panose="02020603050405020304" pitchFamily="18" charset="0"/>
              <a:cs typeface="Times New Roman" panose="02020603050405020304" pitchFamily="18" charset="0"/>
            </a:endParaRPr>
          </a:p>
        </p:txBody>
      </p:sp>
      <p:sp>
        <p:nvSpPr>
          <p:cNvPr id="19" name="Text 17"/>
          <p:cNvSpPr/>
          <p:nvPr/>
        </p:nvSpPr>
        <p:spPr>
          <a:xfrm>
            <a:off x="4681728" y="4160520"/>
            <a:ext cx="2542032" cy="987552"/>
          </a:xfrm>
          <a:prstGeom prst="rect">
            <a:avLst/>
          </a:prstGeom>
          <a:noFill/>
          <a:ln/>
        </p:spPr>
        <p:txBody>
          <a:bodyPr wrap="square" lIns="0" tIns="0" rIns="0" bIns="0" rtlCol="0" anchor="ctr">
            <a:normAutofit/>
          </a:bodyPr>
          <a:lstStyle/>
          <a:p>
            <a:pPr marL="0" indent="0" algn="ctr">
              <a:buNone/>
            </a:pPr>
            <a:r>
              <a:rPr lang="en-US" sz="1300" dirty="0">
                <a:solidFill>
                  <a:srgbClr val="243447"/>
                </a:solidFill>
                <a:latin typeface="Times New Roman" panose="02020603050405020304" pitchFamily="18" charset="0"/>
                <a:cs typeface="Times New Roman" panose="02020603050405020304" pitchFamily="18" charset="0"/>
              </a:rPr>
              <a:t>It reaches almost the same room reduction as ILP with negligible runtime.</a:t>
            </a:r>
            <a:endParaRPr lang="en-US" sz="1300" dirty="0">
              <a:latin typeface="Times New Roman" panose="02020603050405020304" pitchFamily="18" charset="0"/>
              <a:cs typeface="Times New Roman" panose="02020603050405020304" pitchFamily="18" charset="0"/>
            </a:endParaRPr>
          </a:p>
        </p:txBody>
      </p:sp>
      <p:sp>
        <p:nvSpPr>
          <p:cNvPr id="20" name="Shape 18"/>
          <p:cNvSpPr/>
          <p:nvPr/>
        </p:nvSpPr>
        <p:spPr>
          <a:xfrm>
            <a:off x="7918704" y="1417320"/>
            <a:ext cx="3273552" cy="4297680"/>
          </a:xfrm>
          <a:prstGeom prst="roundRect">
            <a:avLst>
              <a:gd name="adj" fmla="val 3352"/>
            </a:avLst>
          </a:prstGeom>
          <a:solidFill>
            <a:srgbClr val="FFFFFF"/>
          </a:solidFill>
          <a:ln w="12700">
            <a:solidFill>
              <a:srgbClr val="DCE4EC"/>
            </a:solidFill>
            <a:prstDash val="solid"/>
          </a:ln>
        </p:spPr>
      </p:sp>
      <p:sp>
        <p:nvSpPr>
          <p:cNvPr id="21" name="Shape 19"/>
          <p:cNvSpPr/>
          <p:nvPr/>
        </p:nvSpPr>
        <p:spPr>
          <a:xfrm>
            <a:off x="7918704" y="1417320"/>
            <a:ext cx="3273552" cy="137160"/>
          </a:xfrm>
          <a:prstGeom prst="rect">
            <a:avLst/>
          </a:prstGeom>
          <a:solidFill>
            <a:srgbClr val="3F6ED8"/>
          </a:solidFill>
          <a:ln w="12700">
            <a:solidFill>
              <a:srgbClr val="3F6ED8"/>
            </a:solidFill>
            <a:prstDash val="solid"/>
          </a:ln>
        </p:spPr>
      </p:sp>
      <p:sp>
        <p:nvSpPr>
          <p:cNvPr id="22" name="Shape 20"/>
          <p:cNvSpPr/>
          <p:nvPr/>
        </p:nvSpPr>
        <p:spPr>
          <a:xfrm>
            <a:off x="9162288" y="1810512"/>
            <a:ext cx="786384" cy="786384"/>
          </a:xfrm>
          <a:prstGeom prst="ellipse">
            <a:avLst/>
          </a:prstGeom>
          <a:solidFill>
            <a:srgbClr val="EDF2FF"/>
          </a:solidFill>
          <a:ln w="12700">
            <a:solidFill>
              <a:srgbClr val="EDF2FF"/>
            </a:solidFill>
            <a:prstDash val="solid"/>
          </a:ln>
        </p:spPr>
      </p:sp>
      <p:sp>
        <p:nvSpPr>
          <p:cNvPr id="23" name="Text 21"/>
          <p:cNvSpPr/>
          <p:nvPr/>
        </p:nvSpPr>
        <p:spPr>
          <a:xfrm>
            <a:off x="9427464" y="1993392"/>
            <a:ext cx="256032" cy="219456"/>
          </a:xfrm>
          <a:prstGeom prst="rect">
            <a:avLst/>
          </a:prstGeom>
          <a:noFill/>
          <a:ln/>
        </p:spPr>
        <p:txBody>
          <a:bodyPr wrap="square" lIns="0" tIns="0" rIns="0" bIns="0" rtlCol="0" anchor="ctr"/>
          <a:lstStyle/>
          <a:p>
            <a:pPr marL="0" indent="0" algn="ctr">
              <a:buNone/>
            </a:pPr>
            <a:r>
              <a:rPr lang="en-US" sz="1800" b="1" dirty="0">
                <a:solidFill>
                  <a:srgbClr val="3F6ED8"/>
                </a:solidFill>
                <a:latin typeface="Times New Roman" panose="02020603050405020304" pitchFamily="18" charset="0"/>
                <a:cs typeface="Times New Roman" panose="02020603050405020304" pitchFamily="18" charset="0"/>
              </a:rPr>
              <a:t>3</a:t>
            </a:r>
            <a:endParaRPr lang="en-US" sz="1800" dirty="0">
              <a:latin typeface="Times New Roman" panose="02020603050405020304" pitchFamily="18" charset="0"/>
              <a:cs typeface="Times New Roman" panose="02020603050405020304" pitchFamily="18" charset="0"/>
            </a:endParaRPr>
          </a:p>
        </p:txBody>
      </p:sp>
      <p:sp>
        <p:nvSpPr>
          <p:cNvPr id="24" name="Text 22"/>
          <p:cNvSpPr/>
          <p:nvPr/>
        </p:nvSpPr>
        <p:spPr>
          <a:xfrm>
            <a:off x="8229600" y="2816352"/>
            <a:ext cx="2651760" cy="603504"/>
          </a:xfrm>
          <a:prstGeom prst="rect">
            <a:avLst/>
          </a:prstGeom>
          <a:noFill/>
          <a:ln/>
        </p:spPr>
        <p:txBody>
          <a:bodyPr wrap="square" lIns="0" tIns="0" rIns="0" bIns="0" rtlCol="0" anchor="ctr">
            <a:normAutofit/>
          </a:bodyPr>
          <a:lstStyle/>
          <a:p>
            <a:pPr marL="0" indent="0" algn="ctr">
              <a:buNone/>
            </a:pPr>
            <a:r>
              <a:rPr lang="en-US" sz="1700" b="1" dirty="0">
                <a:solidFill>
                  <a:srgbClr val="12304A"/>
                </a:solidFill>
                <a:latin typeface="Times New Roman" panose="02020603050405020304" pitchFamily="18" charset="0"/>
                <a:cs typeface="Times New Roman" panose="02020603050405020304" pitchFamily="18" charset="0"/>
              </a:rPr>
              <a:t>Need assurance and auditing</a:t>
            </a:r>
            <a:endParaRPr lang="en-US" sz="1700" dirty="0">
              <a:latin typeface="Times New Roman" panose="02020603050405020304" pitchFamily="18" charset="0"/>
              <a:cs typeface="Times New Roman" panose="02020603050405020304" pitchFamily="18" charset="0"/>
            </a:endParaRPr>
          </a:p>
        </p:txBody>
      </p:sp>
      <p:sp>
        <p:nvSpPr>
          <p:cNvPr id="25" name="Shape 23"/>
          <p:cNvSpPr/>
          <p:nvPr/>
        </p:nvSpPr>
        <p:spPr>
          <a:xfrm>
            <a:off x="8311896" y="3639312"/>
            <a:ext cx="2487168" cy="329184"/>
          </a:xfrm>
          <a:prstGeom prst="roundRect">
            <a:avLst>
              <a:gd name="adj" fmla="val 50000"/>
            </a:avLst>
          </a:prstGeom>
          <a:solidFill>
            <a:srgbClr val="EDF2FF"/>
          </a:solidFill>
          <a:ln w="12700">
            <a:solidFill>
              <a:srgbClr val="EDF2FF"/>
            </a:solidFill>
            <a:prstDash val="solid"/>
          </a:ln>
        </p:spPr>
      </p:sp>
      <p:sp>
        <p:nvSpPr>
          <p:cNvPr id="26" name="Text 24"/>
          <p:cNvSpPr/>
          <p:nvPr/>
        </p:nvSpPr>
        <p:spPr>
          <a:xfrm>
            <a:off x="8385048" y="3707892"/>
            <a:ext cx="2340864" cy="164592"/>
          </a:xfrm>
          <a:prstGeom prst="rect">
            <a:avLst/>
          </a:prstGeom>
          <a:noFill/>
          <a:ln/>
        </p:spPr>
        <p:txBody>
          <a:bodyPr wrap="square" lIns="0" tIns="0" rIns="0" bIns="0" rtlCol="0" anchor="ctr"/>
          <a:lstStyle/>
          <a:p>
            <a:pPr marL="0" indent="0" algn="ctr">
              <a:buNone/>
            </a:pPr>
            <a:r>
              <a:rPr lang="en-US" sz="1000" b="1" dirty="0">
                <a:solidFill>
                  <a:srgbClr val="3F6ED8"/>
                </a:solidFill>
                <a:latin typeface="Times New Roman" panose="02020603050405020304" pitchFamily="18" charset="0"/>
                <a:cs typeface="Times New Roman" panose="02020603050405020304" pitchFamily="18" charset="0"/>
              </a:rPr>
              <a:t>Keep ILP as a benchmark</a:t>
            </a:r>
            <a:endParaRPr lang="en-US" sz="1000" dirty="0">
              <a:latin typeface="Times New Roman" panose="02020603050405020304" pitchFamily="18" charset="0"/>
              <a:cs typeface="Times New Roman" panose="02020603050405020304" pitchFamily="18" charset="0"/>
            </a:endParaRPr>
          </a:p>
        </p:txBody>
      </p:sp>
      <p:sp>
        <p:nvSpPr>
          <p:cNvPr id="27" name="Text 25"/>
          <p:cNvSpPr/>
          <p:nvPr/>
        </p:nvSpPr>
        <p:spPr>
          <a:xfrm>
            <a:off x="8284464" y="4160520"/>
            <a:ext cx="2542032" cy="987552"/>
          </a:xfrm>
          <a:prstGeom prst="rect">
            <a:avLst/>
          </a:prstGeom>
          <a:noFill/>
          <a:ln/>
        </p:spPr>
        <p:txBody>
          <a:bodyPr wrap="square" lIns="0" tIns="0" rIns="0" bIns="0" rtlCol="0" anchor="ctr">
            <a:normAutofit/>
          </a:bodyPr>
          <a:lstStyle/>
          <a:p>
            <a:pPr marL="0" indent="0" algn="ctr">
              <a:buNone/>
            </a:pPr>
            <a:r>
              <a:rPr lang="en-US" sz="1300" dirty="0">
                <a:solidFill>
                  <a:srgbClr val="243447"/>
                </a:solidFill>
                <a:latin typeface="Times New Roman" panose="02020603050405020304" pitchFamily="18" charset="0"/>
                <a:cs typeface="Times New Roman" panose="02020603050405020304" pitchFamily="18" charset="0"/>
              </a:rPr>
              <a:t>Use it offline on smaller sessions to validate and calibrate heuristic performance.</a:t>
            </a:r>
            <a:endParaRPr lang="en-US" sz="1300" dirty="0">
              <a:latin typeface="Times New Roman" panose="02020603050405020304" pitchFamily="18" charset="0"/>
              <a:cs typeface="Times New Roman" panose="02020603050405020304" pitchFamily="18" charset="0"/>
            </a:endParaRPr>
          </a:p>
        </p:txBody>
      </p:sp>
      <p:sp>
        <p:nvSpPr>
          <p:cNvPr id="28" name="Text 26"/>
          <p:cNvSpPr/>
          <p:nvPr/>
        </p:nvSpPr>
        <p:spPr>
          <a:xfrm>
            <a:off x="1490472" y="5897880"/>
            <a:ext cx="9235440" cy="329184"/>
          </a:xfrm>
          <a:prstGeom prst="rect">
            <a:avLst/>
          </a:prstGeom>
          <a:noFill/>
          <a:ln/>
        </p:spPr>
        <p:txBody>
          <a:bodyPr wrap="square" lIns="0" tIns="0" rIns="0" bIns="0" rtlCol="0" anchor="ctr"/>
          <a:lstStyle/>
          <a:p>
            <a:pPr marL="0" indent="0" algn="ctr">
              <a:buNone/>
            </a:pPr>
            <a:r>
              <a:rPr lang="en-US" sz="1800" b="1" dirty="0">
                <a:solidFill>
                  <a:srgbClr val="12304A"/>
                </a:solidFill>
                <a:latin typeface="Times New Roman" panose="02020603050405020304" pitchFamily="18" charset="0"/>
                <a:cs typeface="Times New Roman" panose="02020603050405020304" pitchFamily="18" charset="0"/>
              </a:rPr>
              <a:t>Treat room allocation as a dedicated optimization stage after timetable construction.</a:t>
            </a:r>
            <a:endParaRPr lang="en-US" sz="1800" dirty="0">
              <a:latin typeface="Times New Roman" panose="02020603050405020304" pitchFamily="18" charset="0"/>
              <a:cs typeface="Times New Roman" panose="02020603050405020304" pitchFamily="18" charset="0"/>
            </a:endParaRPr>
          </a:p>
        </p:txBody>
      </p:sp>
      <p:sp>
        <p:nvSpPr>
          <p:cNvPr id="29" name="Slide Number Placeholder 0"/>
          <p:cNvSpPr>
            <a:spLocks noGrp="1"/>
          </p:cNvSpPr>
          <p:nvPr>
            <p:ph type="sldNum" sz="quarter" idx="4294967295"/>
          </p:nvPr>
        </p:nvSpPr>
        <p:spPr>
          <a:xfrm>
            <a:off x="1175004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850">
                <a:solidFill>
                  <a:srgbClr val="6C788A"/>
                </a:solidFill>
                <a:latin typeface="Aptos"/>
                <a:ea typeface="Aptos"/>
                <a:cs typeface="Aptos"/>
              </a:defRPr>
            </a:lvl1pPr>
          </a:lstStyle>
          <a:p>
            <a:pPr algn="l"/>
            <a:fld id="{F7021451-1387-4CA6-816F-3879F97B5CBC}" type="slidenum">
              <a:rPr lang="en-US" b="0">
                <a:latin typeface="Times New Roman" panose="02020603050405020304" pitchFamily="18" charset="0"/>
                <a:cs typeface="Times New Roman" panose="02020603050405020304" pitchFamily="18" charset="0"/>
              </a:rPr>
              <a:t>12</a:t>
            </a:fld>
            <a:endParaRPr 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02920" y="292608"/>
            <a:ext cx="11155680" cy="475488"/>
          </a:xfrm>
          <a:prstGeom prst="rect">
            <a:avLst/>
          </a:prstGeom>
          <a:noFill/>
          <a:ln/>
        </p:spPr>
        <p:txBody>
          <a:bodyPr wrap="square" lIns="0" tIns="0" rIns="0" bIns="0" rtlCol="0" anchor="ctr"/>
          <a:lstStyle/>
          <a:p>
            <a:pPr marL="0" indent="0">
              <a:buNone/>
            </a:pPr>
            <a:r>
              <a:rPr lang="en-US" sz="2700" b="1" dirty="0">
                <a:solidFill>
                  <a:srgbClr val="12304A"/>
                </a:solidFill>
                <a:latin typeface="Times New Roman" panose="02020603050405020304" pitchFamily="18" charset="0"/>
                <a:ea typeface="Aptos Display" pitchFamily="34" charset="-122"/>
                <a:cs typeface="Times New Roman" panose="02020603050405020304" pitchFamily="18" charset="0"/>
              </a:rPr>
              <a:t>Conclusions</a:t>
            </a:r>
            <a:endParaRPr lang="en-US" sz="2700" dirty="0">
              <a:latin typeface="Times New Roman" panose="02020603050405020304" pitchFamily="18" charset="0"/>
              <a:cs typeface="Times New Roman" panose="02020603050405020304" pitchFamily="18" charset="0"/>
            </a:endParaRPr>
          </a:p>
        </p:txBody>
      </p:sp>
      <p:sp>
        <p:nvSpPr>
          <p:cNvPr id="3" name="Text 1"/>
          <p:cNvSpPr/>
          <p:nvPr/>
        </p:nvSpPr>
        <p:spPr>
          <a:xfrm>
            <a:off x="521208" y="786384"/>
            <a:ext cx="10972800" cy="256032"/>
          </a:xfrm>
          <a:prstGeom prst="rect">
            <a:avLst/>
          </a:prstGeom>
          <a:noFill/>
          <a:ln/>
        </p:spPr>
        <p:txBody>
          <a:bodyPr wrap="square" lIns="0" tIns="0" rIns="0" bIns="0" rtlCol="0" anchor="ctr"/>
          <a:lstStyle/>
          <a:p>
            <a:pPr marL="0" indent="0">
              <a:buNone/>
            </a:pPr>
            <a:r>
              <a:rPr lang="en-US" sz="1150" dirty="0">
                <a:solidFill>
                  <a:srgbClr val="617184"/>
                </a:solidFill>
                <a:latin typeface="Times New Roman" panose="02020603050405020304" pitchFamily="18" charset="0"/>
                <a:ea typeface="Aptos" pitchFamily="34" charset="-122"/>
                <a:cs typeface="Times New Roman" panose="02020603050405020304" pitchFamily="18" charset="0"/>
              </a:rPr>
              <a:t>Large savings are available without redesigning the examination timetable</a:t>
            </a:r>
            <a:endParaRPr lang="en-US" sz="1150" dirty="0">
              <a:latin typeface="Times New Roman" panose="02020603050405020304" pitchFamily="18" charset="0"/>
              <a:cs typeface="Times New Roman" panose="02020603050405020304" pitchFamily="18" charset="0"/>
            </a:endParaRPr>
          </a:p>
        </p:txBody>
      </p:sp>
      <p:sp>
        <p:nvSpPr>
          <p:cNvPr id="4" name="Shape 2"/>
          <p:cNvSpPr/>
          <p:nvPr/>
        </p:nvSpPr>
        <p:spPr>
          <a:xfrm>
            <a:off x="749808" y="1444752"/>
            <a:ext cx="3429000" cy="1847088"/>
          </a:xfrm>
          <a:prstGeom prst="roundRect">
            <a:avLst>
              <a:gd name="adj" fmla="val 5941"/>
            </a:avLst>
          </a:prstGeom>
          <a:solidFill>
            <a:srgbClr val="FFF2E7"/>
          </a:solidFill>
          <a:ln w="12700">
            <a:solidFill>
              <a:srgbClr val="FFF2E7"/>
            </a:solidFill>
            <a:prstDash val="solid"/>
          </a:ln>
        </p:spPr>
      </p:sp>
      <p:sp>
        <p:nvSpPr>
          <p:cNvPr id="5" name="Text 3"/>
          <p:cNvSpPr/>
          <p:nvPr/>
        </p:nvSpPr>
        <p:spPr>
          <a:xfrm>
            <a:off x="1024128" y="1746504"/>
            <a:ext cx="2880360" cy="438912"/>
          </a:xfrm>
          <a:prstGeom prst="rect">
            <a:avLst/>
          </a:prstGeom>
          <a:noFill/>
          <a:ln/>
        </p:spPr>
        <p:txBody>
          <a:bodyPr wrap="square" lIns="0" tIns="0" rIns="0" bIns="0" rtlCol="0" anchor="ctr"/>
          <a:lstStyle/>
          <a:p>
            <a:pPr marL="0" indent="0" algn="ctr">
              <a:buNone/>
            </a:pPr>
            <a:r>
              <a:rPr lang="en-US" sz="2800" b="1" dirty="0">
                <a:solidFill>
                  <a:srgbClr val="F39C4A"/>
                </a:solidFill>
                <a:latin typeface="Times New Roman" panose="02020603050405020304" pitchFamily="18" charset="0"/>
                <a:cs typeface="Times New Roman" panose="02020603050405020304" pitchFamily="18" charset="0"/>
              </a:rPr>
              <a:t>≈ 40-45%</a:t>
            </a:r>
            <a:endParaRPr lang="en-US" sz="2800" dirty="0">
              <a:latin typeface="Times New Roman" panose="02020603050405020304" pitchFamily="18" charset="0"/>
              <a:cs typeface="Times New Roman" panose="02020603050405020304" pitchFamily="18" charset="0"/>
            </a:endParaRPr>
          </a:p>
        </p:txBody>
      </p:sp>
      <p:sp>
        <p:nvSpPr>
          <p:cNvPr id="6" name="Text 4"/>
          <p:cNvSpPr/>
          <p:nvPr/>
        </p:nvSpPr>
        <p:spPr>
          <a:xfrm>
            <a:off x="1078992" y="2313432"/>
            <a:ext cx="2770632" cy="548640"/>
          </a:xfrm>
          <a:prstGeom prst="rect">
            <a:avLst/>
          </a:prstGeom>
          <a:noFill/>
          <a:ln/>
        </p:spPr>
        <p:txBody>
          <a:bodyPr wrap="square" lIns="0" tIns="0" rIns="0" bIns="0" rtlCol="0" anchor="ctr">
            <a:normAutofit/>
          </a:bodyPr>
          <a:lstStyle/>
          <a:p>
            <a:pPr marL="0" indent="0" algn="ctr">
              <a:buNone/>
            </a:pPr>
            <a:r>
              <a:rPr lang="en-US" sz="1350" b="1" dirty="0">
                <a:solidFill>
                  <a:srgbClr val="12304A"/>
                </a:solidFill>
                <a:latin typeface="Times New Roman" panose="02020603050405020304" pitchFamily="18" charset="0"/>
                <a:cs typeface="Times New Roman" panose="02020603050405020304" pitchFamily="18" charset="0"/>
              </a:rPr>
              <a:t>room-usage reduction across all optimized settings</a:t>
            </a:r>
            <a:endParaRPr lang="en-US" sz="1350" dirty="0">
              <a:latin typeface="Times New Roman" panose="02020603050405020304" pitchFamily="18" charset="0"/>
              <a:cs typeface="Times New Roman" panose="02020603050405020304" pitchFamily="18" charset="0"/>
            </a:endParaRPr>
          </a:p>
        </p:txBody>
      </p:sp>
      <p:sp>
        <p:nvSpPr>
          <p:cNvPr id="7" name="Shape 5"/>
          <p:cNvSpPr/>
          <p:nvPr/>
        </p:nvSpPr>
        <p:spPr>
          <a:xfrm>
            <a:off x="4562856" y="1444752"/>
            <a:ext cx="3429000" cy="1847088"/>
          </a:xfrm>
          <a:prstGeom prst="roundRect">
            <a:avLst>
              <a:gd name="adj" fmla="val 5941"/>
            </a:avLst>
          </a:prstGeom>
          <a:solidFill>
            <a:srgbClr val="E8F7F5"/>
          </a:solidFill>
          <a:ln w="12700">
            <a:solidFill>
              <a:srgbClr val="E8F7F5"/>
            </a:solidFill>
            <a:prstDash val="solid"/>
          </a:ln>
        </p:spPr>
      </p:sp>
      <p:sp>
        <p:nvSpPr>
          <p:cNvPr id="8" name="Text 6"/>
          <p:cNvSpPr/>
          <p:nvPr/>
        </p:nvSpPr>
        <p:spPr>
          <a:xfrm>
            <a:off x="4837176" y="1746504"/>
            <a:ext cx="2880360" cy="438912"/>
          </a:xfrm>
          <a:prstGeom prst="rect">
            <a:avLst/>
          </a:prstGeom>
          <a:noFill/>
          <a:ln/>
        </p:spPr>
        <p:txBody>
          <a:bodyPr wrap="square" lIns="0" tIns="0" rIns="0" bIns="0" rtlCol="0" anchor="ctr"/>
          <a:lstStyle/>
          <a:p>
            <a:pPr marL="0" indent="0" algn="ctr">
              <a:buNone/>
            </a:pPr>
            <a:r>
              <a:rPr lang="en-US" sz="2800" b="1" dirty="0">
                <a:solidFill>
                  <a:srgbClr val="18A7A0"/>
                </a:solidFill>
                <a:latin typeface="Times New Roman" panose="02020603050405020304" pitchFamily="18" charset="0"/>
                <a:cs typeface="Times New Roman" panose="02020603050405020304" pitchFamily="18" charset="0"/>
              </a:rPr>
              <a:t>0.1 pp</a:t>
            </a:r>
            <a:endParaRPr lang="en-US" sz="2800" dirty="0">
              <a:latin typeface="Times New Roman" panose="02020603050405020304" pitchFamily="18" charset="0"/>
              <a:cs typeface="Times New Roman" panose="02020603050405020304" pitchFamily="18" charset="0"/>
            </a:endParaRPr>
          </a:p>
        </p:txBody>
      </p:sp>
      <p:sp>
        <p:nvSpPr>
          <p:cNvPr id="9" name="Text 7"/>
          <p:cNvSpPr/>
          <p:nvPr/>
        </p:nvSpPr>
        <p:spPr>
          <a:xfrm>
            <a:off x="4892040" y="2313432"/>
            <a:ext cx="2770632" cy="548640"/>
          </a:xfrm>
          <a:prstGeom prst="rect">
            <a:avLst/>
          </a:prstGeom>
          <a:noFill/>
          <a:ln/>
        </p:spPr>
        <p:txBody>
          <a:bodyPr wrap="square" lIns="0" tIns="0" rIns="0" bIns="0" rtlCol="0" anchor="ctr">
            <a:normAutofit/>
          </a:bodyPr>
          <a:lstStyle/>
          <a:p>
            <a:pPr marL="0" indent="0" algn="ctr">
              <a:buNone/>
            </a:pPr>
            <a:r>
              <a:rPr lang="en-US" sz="1350" b="1" dirty="0">
                <a:solidFill>
                  <a:srgbClr val="12304A"/>
                </a:solidFill>
                <a:latin typeface="Times New Roman" panose="02020603050405020304" pitchFamily="18" charset="0"/>
                <a:cs typeface="Times New Roman" panose="02020603050405020304" pitchFamily="18" charset="0"/>
              </a:rPr>
              <a:t>Greedy-ILP gap under flexible reassignment</a:t>
            </a:r>
            <a:endParaRPr lang="en-US" sz="1350" dirty="0">
              <a:latin typeface="Times New Roman" panose="02020603050405020304" pitchFamily="18" charset="0"/>
              <a:cs typeface="Times New Roman" panose="02020603050405020304" pitchFamily="18" charset="0"/>
            </a:endParaRPr>
          </a:p>
        </p:txBody>
      </p:sp>
      <p:sp>
        <p:nvSpPr>
          <p:cNvPr id="10" name="Shape 8"/>
          <p:cNvSpPr/>
          <p:nvPr/>
        </p:nvSpPr>
        <p:spPr>
          <a:xfrm>
            <a:off x="8375904" y="1444752"/>
            <a:ext cx="3429000" cy="1847088"/>
          </a:xfrm>
          <a:prstGeom prst="roundRect">
            <a:avLst>
              <a:gd name="adj" fmla="val 5941"/>
            </a:avLst>
          </a:prstGeom>
          <a:solidFill>
            <a:srgbClr val="EDF2FF"/>
          </a:solidFill>
          <a:ln w="12700">
            <a:solidFill>
              <a:srgbClr val="EDF2FF"/>
            </a:solidFill>
            <a:prstDash val="solid"/>
          </a:ln>
        </p:spPr>
      </p:sp>
      <p:sp>
        <p:nvSpPr>
          <p:cNvPr id="11" name="Text 9"/>
          <p:cNvSpPr/>
          <p:nvPr/>
        </p:nvSpPr>
        <p:spPr>
          <a:xfrm>
            <a:off x="8650224" y="1746504"/>
            <a:ext cx="2880360" cy="438912"/>
          </a:xfrm>
          <a:prstGeom prst="rect">
            <a:avLst/>
          </a:prstGeom>
          <a:noFill/>
          <a:ln/>
        </p:spPr>
        <p:txBody>
          <a:bodyPr wrap="square" lIns="0" tIns="0" rIns="0" bIns="0" rtlCol="0" anchor="ctr"/>
          <a:lstStyle/>
          <a:p>
            <a:pPr marL="0" indent="0" algn="ctr">
              <a:buNone/>
            </a:pPr>
            <a:r>
              <a:rPr lang="en-US" sz="2800" b="1" dirty="0">
                <a:solidFill>
                  <a:srgbClr val="3F6ED8"/>
                </a:solidFill>
                <a:latin typeface="Times New Roman" panose="02020603050405020304" pitchFamily="18" charset="0"/>
                <a:cs typeface="Times New Roman" panose="02020603050405020304" pitchFamily="18" charset="0"/>
              </a:rPr>
              <a:t>No timeouts</a:t>
            </a:r>
            <a:endParaRPr lang="en-US" sz="2800" dirty="0">
              <a:latin typeface="Times New Roman" panose="02020603050405020304" pitchFamily="18" charset="0"/>
              <a:cs typeface="Times New Roman" panose="02020603050405020304" pitchFamily="18" charset="0"/>
            </a:endParaRPr>
          </a:p>
        </p:txBody>
      </p:sp>
      <p:sp>
        <p:nvSpPr>
          <p:cNvPr id="12" name="Text 10"/>
          <p:cNvSpPr/>
          <p:nvPr/>
        </p:nvSpPr>
        <p:spPr>
          <a:xfrm>
            <a:off x="8705088" y="2313432"/>
            <a:ext cx="2770632" cy="548640"/>
          </a:xfrm>
          <a:prstGeom prst="rect">
            <a:avLst/>
          </a:prstGeom>
          <a:noFill/>
          <a:ln/>
        </p:spPr>
        <p:txBody>
          <a:bodyPr wrap="square" lIns="0" tIns="0" rIns="0" bIns="0" rtlCol="0" anchor="ctr">
            <a:normAutofit/>
          </a:bodyPr>
          <a:lstStyle/>
          <a:p>
            <a:pPr marL="0" indent="0" algn="ctr">
              <a:buNone/>
            </a:pPr>
            <a:r>
              <a:rPr lang="en-US" sz="1350" b="1" dirty="0">
                <a:solidFill>
                  <a:srgbClr val="12304A"/>
                </a:solidFill>
                <a:latin typeface="Times New Roman" panose="02020603050405020304" pitchFamily="18" charset="0"/>
                <a:cs typeface="Times New Roman" panose="02020603050405020304" pitchFamily="18" charset="0"/>
              </a:rPr>
              <a:t>for the greedy method</a:t>
            </a:r>
            <a:endParaRPr lang="en-US" sz="1350" dirty="0">
              <a:latin typeface="Times New Roman" panose="02020603050405020304" pitchFamily="18" charset="0"/>
              <a:cs typeface="Times New Roman" panose="02020603050405020304" pitchFamily="18" charset="0"/>
            </a:endParaRPr>
          </a:p>
        </p:txBody>
      </p:sp>
      <p:sp>
        <p:nvSpPr>
          <p:cNvPr id="13" name="Shape 11"/>
          <p:cNvSpPr/>
          <p:nvPr/>
        </p:nvSpPr>
        <p:spPr>
          <a:xfrm>
            <a:off x="743712" y="3675888"/>
            <a:ext cx="6510528" cy="1673352"/>
          </a:xfrm>
          <a:prstGeom prst="roundRect">
            <a:avLst>
              <a:gd name="adj" fmla="val 6557"/>
            </a:avLst>
          </a:prstGeom>
          <a:solidFill>
            <a:srgbClr val="FFFFFF"/>
          </a:solidFill>
          <a:ln w="12700">
            <a:solidFill>
              <a:srgbClr val="DCE4EC"/>
            </a:solidFill>
            <a:prstDash val="solid"/>
          </a:ln>
        </p:spPr>
      </p:sp>
      <p:sp>
        <p:nvSpPr>
          <p:cNvPr id="14" name="Text 12"/>
          <p:cNvSpPr/>
          <p:nvPr/>
        </p:nvSpPr>
        <p:spPr>
          <a:xfrm>
            <a:off x="1042416" y="3977640"/>
            <a:ext cx="2011680" cy="292608"/>
          </a:xfrm>
          <a:prstGeom prst="rect">
            <a:avLst/>
          </a:prstGeom>
          <a:noFill/>
          <a:ln/>
        </p:spPr>
        <p:txBody>
          <a:bodyPr wrap="square" lIns="0" tIns="0" rIns="0" bIns="0" rtlCol="0" anchor="ctr"/>
          <a:lstStyle/>
          <a:p>
            <a:pPr marL="0" indent="0">
              <a:buNone/>
            </a:pPr>
            <a:r>
              <a:rPr lang="en-US" sz="1800" b="1" dirty="0">
                <a:solidFill>
                  <a:srgbClr val="18A7A0"/>
                </a:solidFill>
                <a:latin typeface="Times New Roman" panose="02020603050405020304" pitchFamily="18" charset="0"/>
                <a:cs typeface="Times New Roman" panose="02020603050405020304" pitchFamily="18" charset="0"/>
              </a:rPr>
              <a:t>Recommended practice</a:t>
            </a:r>
            <a:endParaRPr lang="en-US" sz="1800" dirty="0">
              <a:latin typeface="Times New Roman" panose="02020603050405020304" pitchFamily="18" charset="0"/>
              <a:cs typeface="Times New Roman" panose="02020603050405020304" pitchFamily="18" charset="0"/>
            </a:endParaRPr>
          </a:p>
        </p:txBody>
      </p:sp>
      <p:sp>
        <p:nvSpPr>
          <p:cNvPr id="15" name="Text 13"/>
          <p:cNvSpPr/>
          <p:nvPr/>
        </p:nvSpPr>
        <p:spPr>
          <a:xfrm>
            <a:off x="1042416" y="4489704"/>
            <a:ext cx="5742432" cy="557784"/>
          </a:xfrm>
          <a:prstGeom prst="rect">
            <a:avLst/>
          </a:prstGeom>
          <a:noFill/>
          <a:ln/>
        </p:spPr>
        <p:txBody>
          <a:bodyPr wrap="square" lIns="0" tIns="0" rIns="0" bIns="0" rtlCol="0" anchor="ctr">
            <a:normAutofit fontScale="92500"/>
          </a:bodyPr>
          <a:lstStyle/>
          <a:p>
            <a:pPr marL="0" indent="0">
              <a:buNone/>
            </a:pPr>
            <a:r>
              <a:rPr lang="en-US" sz="1550" b="1" dirty="0">
                <a:solidFill>
                  <a:srgbClr val="12304A"/>
                </a:solidFill>
                <a:latin typeface="Times New Roman" panose="02020603050405020304" pitchFamily="18" charset="0"/>
                <a:cs typeface="Times New Roman" panose="02020603050405020304" pitchFamily="18" charset="0"/>
              </a:rPr>
              <a:t>Use Greedy for scalable operations; use ILP for benchmarking, auditing, and restricted cases where its additional savings justify the cost.</a:t>
            </a:r>
            <a:endParaRPr lang="en-US" sz="1550" dirty="0">
              <a:latin typeface="Times New Roman" panose="02020603050405020304" pitchFamily="18" charset="0"/>
              <a:cs typeface="Times New Roman" panose="02020603050405020304" pitchFamily="18" charset="0"/>
            </a:endParaRPr>
          </a:p>
        </p:txBody>
      </p:sp>
      <p:sp>
        <p:nvSpPr>
          <p:cNvPr id="16" name="Shape 14"/>
          <p:cNvSpPr/>
          <p:nvPr/>
        </p:nvSpPr>
        <p:spPr>
          <a:xfrm>
            <a:off x="7516368" y="3675888"/>
            <a:ext cx="3931920" cy="1673352"/>
          </a:xfrm>
          <a:prstGeom prst="roundRect">
            <a:avLst>
              <a:gd name="adj" fmla="val 6557"/>
            </a:avLst>
          </a:prstGeom>
          <a:solidFill>
            <a:srgbClr val="EEF2F6"/>
          </a:solidFill>
          <a:ln w="12700">
            <a:solidFill>
              <a:srgbClr val="DCE4EC"/>
            </a:solidFill>
            <a:prstDash val="solid"/>
          </a:ln>
        </p:spPr>
      </p:sp>
      <p:sp>
        <p:nvSpPr>
          <p:cNvPr id="17" name="Text 15"/>
          <p:cNvSpPr/>
          <p:nvPr/>
        </p:nvSpPr>
        <p:spPr>
          <a:xfrm>
            <a:off x="7818120" y="3977640"/>
            <a:ext cx="1371600" cy="292608"/>
          </a:xfrm>
          <a:prstGeom prst="rect">
            <a:avLst/>
          </a:prstGeom>
          <a:noFill/>
          <a:ln/>
        </p:spPr>
        <p:txBody>
          <a:bodyPr wrap="square" lIns="0" tIns="0" rIns="0" bIns="0" rtlCol="0" anchor="ctr"/>
          <a:lstStyle/>
          <a:p>
            <a:pPr marL="0" indent="0">
              <a:buNone/>
            </a:pPr>
            <a:r>
              <a:rPr lang="en-US" sz="1800" b="1" dirty="0">
                <a:solidFill>
                  <a:srgbClr val="F39C4A"/>
                </a:solidFill>
                <a:latin typeface="Times New Roman" panose="02020603050405020304" pitchFamily="18" charset="0"/>
                <a:cs typeface="Times New Roman" panose="02020603050405020304" pitchFamily="18" charset="0"/>
              </a:rPr>
              <a:t>Future work</a:t>
            </a:r>
            <a:endParaRPr lang="en-US" sz="1800" dirty="0">
              <a:latin typeface="Times New Roman" panose="02020603050405020304" pitchFamily="18" charset="0"/>
              <a:cs typeface="Times New Roman" panose="02020603050405020304" pitchFamily="18" charset="0"/>
            </a:endParaRPr>
          </a:p>
        </p:txBody>
      </p:sp>
      <p:sp>
        <p:nvSpPr>
          <p:cNvPr id="18" name="Text 16"/>
          <p:cNvSpPr/>
          <p:nvPr/>
        </p:nvSpPr>
        <p:spPr>
          <a:xfrm>
            <a:off x="7818120" y="4471416"/>
            <a:ext cx="3246120" cy="585216"/>
          </a:xfrm>
          <a:prstGeom prst="rect">
            <a:avLst/>
          </a:prstGeom>
          <a:noFill/>
          <a:ln/>
        </p:spPr>
        <p:txBody>
          <a:bodyPr wrap="square" lIns="0" tIns="0" rIns="0" bIns="0" rtlCol="0" anchor="ctr">
            <a:normAutofit/>
          </a:bodyPr>
          <a:lstStyle/>
          <a:p>
            <a:pPr marL="0" indent="0">
              <a:buNone/>
            </a:pPr>
            <a:r>
              <a:rPr lang="en-US" sz="1250" dirty="0">
                <a:solidFill>
                  <a:srgbClr val="243447"/>
                </a:solidFill>
                <a:latin typeface="Times New Roman" panose="02020603050405020304" pitchFamily="18" charset="0"/>
                <a:cs typeface="Times New Roman" panose="02020603050405020304" pitchFamily="18" charset="0"/>
              </a:rPr>
              <a:t>Multi-objective models • dynamic demand • stochastic settings • cross-university evaluation • system integration</a:t>
            </a:r>
            <a:endParaRPr lang="en-US" sz="1250" dirty="0">
              <a:latin typeface="Times New Roman" panose="02020603050405020304" pitchFamily="18" charset="0"/>
              <a:cs typeface="Times New Roman" panose="02020603050405020304" pitchFamily="18" charset="0"/>
            </a:endParaRPr>
          </a:p>
        </p:txBody>
      </p:sp>
      <p:sp>
        <p:nvSpPr>
          <p:cNvPr id="25" name="Slide Number Placeholder 0"/>
          <p:cNvSpPr>
            <a:spLocks noGrp="1"/>
          </p:cNvSpPr>
          <p:nvPr>
            <p:ph type="sldNum" sz="quarter" idx="4294967295"/>
          </p:nvPr>
        </p:nvSpPr>
        <p:spPr>
          <a:xfrm>
            <a:off x="1175004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850">
                <a:solidFill>
                  <a:srgbClr val="6C788A"/>
                </a:solidFill>
                <a:latin typeface="Aptos"/>
                <a:ea typeface="Aptos"/>
                <a:cs typeface="Aptos"/>
              </a:defRPr>
            </a:lvl1pPr>
          </a:lstStyle>
          <a:p>
            <a:pPr algn="l"/>
            <a:fld id="{F7021451-1387-4CA6-816F-3879F97B5CBC}" type="slidenum">
              <a:rPr lang="en-US" b="0">
                <a:latin typeface="Times New Roman" panose="02020603050405020304" pitchFamily="18" charset="0"/>
                <a:cs typeface="Times New Roman" panose="02020603050405020304" pitchFamily="18" charset="0"/>
              </a:rPr>
              <a:t>13</a:t>
            </a:fld>
            <a:endParaRPr 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2304A"/>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18A7A0"/>
          </a:solidFill>
          <a:ln w="12700">
            <a:solidFill>
              <a:srgbClr val="18A7A0"/>
            </a:solidFill>
            <a:prstDash val="solid"/>
          </a:ln>
        </p:spPr>
      </p:sp>
      <p:sp>
        <p:nvSpPr>
          <p:cNvPr id="3" name="Text 1"/>
          <p:cNvSpPr/>
          <p:nvPr/>
        </p:nvSpPr>
        <p:spPr>
          <a:xfrm>
            <a:off x="804672" y="1097280"/>
            <a:ext cx="6400800" cy="685800"/>
          </a:xfrm>
          <a:prstGeom prst="rect">
            <a:avLst/>
          </a:prstGeom>
          <a:noFill/>
          <a:ln/>
        </p:spPr>
        <p:txBody>
          <a:bodyPr wrap="square" lIns="0" tIns="0" rIns="0" bIns="0" rtlCol="0" anchor="ctr"/>
          <a:lstStyle/>
          <a:p>
            <a:pPr marL="0" indent="0">
              <a:buNone/>
            </a:pPr>
            <a:r>
              <a:rPr lang="en-US" sz="4000" b="1" dirty="0">
                <a:solidFill>
                  <a:srgbClr val="FFFFFF"/>
                </a:solidFill>
                <a:latin typeface="Times New Roman" panose="02020603050405020304" pitchFamily="18" charset="0"/>
                <a:cs typeface="Times New Roman" panose="02020603050405020304" pitchFamily="18" charset="0"/>
              </a:rPr>
              <a:t>Thank you</a:t>
            </a:r>
            <a:endParaRPr lang="en-US" sz="4000" dirty="0">
              <a:latin typeface="Times New Roman" panose="02020603050405020304" pitchFamily="18" charset="0"/>
              <a:cs typeface="Times New Roman" panose="02020603050405020304" pitchFamily="18" charset="0"/>
            </a:endParaRPr>
          </a:p>
        </p:txBody>
      </p:sp>
      <p:sp>
        <p:nvSpPr>
          <p:cNvPr id="4" name="Text 2"/>
          <p:cNvSpPr/>
          <p:nvPr/>
        </p:nvSpPr>
        <p:spPr>
          <a:xfrm>
            <a:off x="822960" y="1938528"/>
            <a:ext cx="5486400" cy="438912"/>
          </a:xfrm>
          <a:prstGeom prst="rect">
            <a:avLst/>
          </a:prstGeom>
          <a:noFill/>
          <a:ln/>
        </p:spPr>
        <p:txBody>
          <a:bodyPr wrap="square" lIns="0" tIns="0" rIns="0" bIns="0" rtlCol="0" anchor="ctr"/>
          <a:lstStyle/>
          <a:p>
            <a:pPr marL="0" indent="0">
              <a:buNone/>
            </a:pPr>
            <a:r>
              <a:rPr lang="en-US" sz="2200" dirty="0">
                <a:solidFill>
                  <a:srgbClr val="C7D6E2"/>
                </a:solidFill>
                <a:latin typeface="Times New Roman" panose="02020603050405020304" pitchFamily="18" charset="0"/>
                <a:cs typeface="Times New Roman" panose="02020603050405020304" pitchFamily="18" charset="0"/>
              </a:rPr>
              <a:t>Questions &amp; discussion</a:t>
            </a:r>
            <a:endParaRPr lang="en-US" sz="2200" dirty="0">
              <a:latin typeface="Times New Roman" panose="02020603050405020304" pitchFamily="18" charset="0"/>
              <a:cs typeface="Times New Roman" panose="02020603050405020304" pitchFamily="18" charset="0"/>
            </a:endParaRPr>
          </a:p>
        </p:txBody>
      </p:sp>
      <p:sp>
        <p:nvSpPr>
          <p:cNvPr id="5" name="Shape 3"/>
          <p:cNvSpPr/>
          <p:nvPr/>
        </p:nvSpPr>
        <p:spPr>
          <a:xfrm>
            <a:off x="822960" y="2907792"/>
            <a:ext cx="6263640" cy="1874520"/>
          </a:xfrm>
          <a:prstGeom prst="roundRect">
            <a:avLst>
              <a:gd name="adj" fmla="val 5854"/>
            </a:avLst>
          </a:prstGeom>
          <a:solidFill>
            <a:srgbClr val="1B405D"/>
          </a:solidFill>
          <a:ln w="12700">
            <a:solidFill>
              <a:srgbClr val="1B405D"/>
            </a:solidFill>
            <a:prstDash val="solid"/>
          </a:ln>
        </p:spPr>
      </p:sp>
      <p:sp>
        <p:nvSpPr>
          <p:cNvPr id="6" name="Text 4"/>
          <p:cNvSpPr/>
          <p:nvPr/>
        </p:nvSpPr>
        <p:spPr>
          <a:xfrm>
            <a:off x="1133856" y="3255264"/>
            <a:ext cx="2103120" cy="292608"/>
          </a:xfrm>
          <a:prstGeom prst="rect">
            <a:avLst/>
          </a:prstGeom>
          <a:noFill/>
          <a:ln/>
        </p:spPr>
        <p:txBody>
          <a:bodyPr wrap="square" lIns="0" tIns="0" rIns="0" bIns="0" rtlCol="0" anchor="ctr"/>
          <a:lstStyle/>
          <a:p>
            <a:pPr marL="0" indent="0">
              <a:buNone/>
            </a:pPr>
            <a:r>
              <a:rPr lang="en-US" sz="1400" b="1" dirty="0">
                <a:solidFill>
                  <a:srgbClr val="F39C4A"/>
                </a:solidFill>
                <a:latin typeface="Times New Roman" panose="02020603050405020304" pitchFamily="18" charset="0"/>
                <a:cs typeface="Times New Roman" panose="02020603050405020304" pitchFamily="18" charset="0"/>
              </a:rPr>
              <a:t>Project repository</a:t>
            </a:r>
            <a:endParaRPr lang="en-US" sz="1400" dirty="0">
              <a:latin typeface="Times New Roman" panose="02020603050405020304" pitchFamily="18" charset="0"/>
              <a:cs typeface="Times New Roman" panose="02020603050405020304" pitchFamily="18" charset="0"/>
            </a:endParaRPr>
          </a:p>
        </p:txBody>
      </p:sp>
      <p:sp>
        <p:nvSpPr>
          <p:cNvPr id="7" name="Text 5">
            <a:hlinkClick r:id="rId3"/>
          </p:cNvPr>
          <p:cNvSpPr/>
          <p:nvPr/>
        </p:nvSpPr>
        <p:spPr>
          <a:xfrm>
            <a:off x="1133856" y="3703320"/>
            <a:ext cx="4114800" cy="310896"/>
          </a:xfrm>
          <a:prstGeom prst="rect">
            <a:avLst/>
          </a:prstGeom>
          <a:noFill/>
          <a:ln/>
        </p:spPr>
        <p:txBody>
          <a:bodyPr wrap="square" lIns="0" tIns="0" rIns="0" bIns="0" rtlCol="0" anchor="ctr"/>
          <a:lstStyle/>
          <a:p>
            <a:pPr marL="0" indent="0">
              <a:buNone/>
            </a:pPr>
            <a:r>
              <a:rPr lang="en-US" sz="1900" b="1" u="sng" dirty="0">
                <a:solidFill>
                  <a:srgbClr val="FFFFFF"/>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github.com/hieukendu/ILP</a:t>
            </a:r>
            <a:endParaRPr lang="en-US" sz="1900" dirty="0">
              <a:latin typeface="Times New Roman" panose="02020603050405020304" pitchFamily="18" charset="0"/>
              <a:cs typeface="Times New Roman" panose="02020603050405020304" pitchFamily="18" charset="0"/>
            </a:endParaRPr>
          </a:p>
        </p:txBody>
      </p:sp>
      <p:sp>
        <p:nvSpPr>
          <p:cNvPr id="8" name="Text 6"/>
          <p:cNvSpPr/>
          <p:nvPr/>
        </p:nvSpPr>
        <p:spPr>
          <a:xfrm>
            <a:off x="1133856" y="4151376"/>
            <a:ext cx="4389120" cy="274320"/>
          </a:xfrm>
          <a:prstGeom prst="rect">
            <a:avLst/>
          </a:prstGeom>
          <a:noFill/>
          <a:ln/>
        </p:spPr>
        <p:txBody>
          <a:bodyPr wrap="square" lIns="0" tIns="0" rIns="0" bIns="0" rtlCol="0" anchor="ctr"/>
          <a:lstStyle/>
          <a:p>
            <a:pPr marL="0" indent="0">
              <a:buNone/>
            </a:pPr>
            <a:r>
              <a:rPr lang="en-US" sz="1150" dirty="0">
                <a:solidFill>
                  <a:srgbClr val="C7D6E2"/>
                </a:solidFill>
                <a:latin typeface="Times New Roman" panose="02020603050405020304" pitchFamily="18" charset="0"/>
                <a:cs typeface="Times New Roman" panose="02020603050405020304" pitchFamily="18" charset="0"/>
              </a:rPr>
              <a:t>Dataset • source code • implementation instructions</a:t>
            </a:r>
            <a:endParaRPr lang="en-US" sz="1150" dirty="0">
              <a:latin typeface="Times New Roman" panose="02020603050405020304" pitchFamily="18" charset="0"/>
              <a:cs typeface="Times New Roman" panose="02020603050405020304" pitchFamily="18" charset="0"/>
            </a:endParaRPr>
          </a:p>
        </p:txBody>
      </p:sp>
      <p:sp>
        <p:nvSpPr>
          <p:cNvPr id="9" name="Text 7"/>
          <p:cNvSpPr/>
          <p:nvPr/>
        </p:nvSpPr>
        <p:spPr>
          <a:xfrm>
            <a:off x="8275320" y="1847088"/>
            <a:ext cx="2880360" cy="384048"/>
          </a:xfrm>
          <a:prstGeom prst="rect">
            <a:avLst/>
          </a:prstGeom>
          <a:noFill/>
          <a:ln/>
        </p:spPr>
        <p:txBody>
          <a:bodyPr wrap="square" lIns="0" tIns="0" rIns="0" bIns="0" rtlCol="0" anchor="ctr"/>
          <a:lstStyle/>
          <a:p>
            <a:pPr marL="0" indent="0" algn="ctr">
              <a:buNone/>
            </a:pPr>
            <a:r>
              <a:rPr lang="en-US" sz="2200" b="1" dirty="0">
                <a:solidFill>
                  <a:srgbClr val="FFFFFF"/>
                </a:solidFill>
                <a:latin typeface="Times New Roman" panose="02020603050405020304" pitchFamily="18" charset="0"/>
                <a:cs typeface="Times New Roman" panose="02020603050405020304" pitchFamily="18" charset="0"/>
              </a:rPr>
              <a:t>Minh Hieu Le</a:t>
            </a:r>
            <a:endParaRPr lang="en-US" sz="2200" dirty="0">
              <a:latin typeface="Times New Roman" panose="02020603050405020304" pitchFamily="18" charset="0"/>
              <a:cs typeface="Times New Roman" panose="02020603050405020304" pitchFamily="18" charset="0"/>
            </a:endParaRPr>
          </a:p>
        </p:txBody>
      </p:sp>
      <p:sp>
        <p:nvSpPr>
          <p:cNvPr id="10" name="Text 8"/>
          <p:cNvSpPr/>
          <p:nvPr/>
        </p:nvSpPr>
        <p:spPr>
          <a:xfrm>
            <a:off x="8010144" y="2468880"/>
            <a:ext cx="3401568" cy="640080"/>
          </a:xfrm>
          <a:prstGeom prst="rect">
            <a:avLst/>
          </a:prstGeom>
          <a:noFill/>
          <a:ln/>
        </p:spPr>
        <p:txBody>
          <a:bodyPr wrap="square" lIns="0" tIns="0" rIns="0" bIns="0" rtlCol="0" anchor="ctr"/>
          <a:lstStyle/>
          <a:p>
            <a:pPr marL="0" indent="0" algn="ctr">
              <a:buNone/>
            </a:pPr>
            <a:r>
              <a:rPr lang="en-US" sz="1300" dirty="0">
                <a:solidFill>
                  <a:srgbClr val="C7D6E2"/>
                </a:solidFill>
                <a:latin typeface="Times New Roman" panose="02020603050405020304" pitchFamily="18" charset="0"/>
                <a:cs typeface="Times New Roman" panose="02020603050405020304" pitchFamily="18" charset="0"/>
              </a:rPr>
              <a:t>Ho Chi Minh City University of Technology</a:t>
            </a:r>
            <a:endParaRPr lang="en-US" sz="1300" dirty="0">
              <a:latin typeface="Times New Roman" panose="02020603050405020304" pitchFamily="18" charset="0"/>
              <a:cs typeface="Times New Roman" panose="02020603050405020304" pitchFamily="18" charset="0"/>
            </a:endParaRPr>
          </a:p>
          <a:p>
            <a:pPr marL="0" indent="0" algn="ctr">
              <a:buNone/>
            </a:pPr>
            <a:r>
              <a:rPr lang="en-US" sz="1300" dirty="0">
                <a:solidFill>
                  <a:srgbClr val="C7D6E2"/>
                </a:solidFill>
                <a:latin typeface="Times New Roman" panose="02020603050405020304" pitchFamily="18" charset="0"/>
                <a:cs typeface="Times New Roman" panose="02020603050405020304" pitchFamily="18" charset="0"/>
              </a:rPr>
              <a:t>VNU-HCM</a:t>
            </a:r>
            <a:endParaRPr lang="en-US" sz="1300" dirty="0">
              <a:latin typeface="Times New Roman" panose="02020603050405020304" pitchFamily="18" charset="0"/>
              <a:cs typeface="Times New Roman" panose="02020603050405020304" pitchFamily="18" charset="0"/>
            </a:endParaRPr>
          </a:p>
        </p:txBody>
      </p:sp>
      <p:sp>
        <p:nvSpPr>
          <p:cNvPr id="11" name="Text 9"/>
          <p:cNvSpPr/>
          <p:nvPr/>
        </p:nvSpPr>
        <p:spPr>
          <a:xfrm>
            <a:off x="7818120" y="3703320"/>
            <a:ext cx="3749040" cy="310896"/>
          </a:xfrm>
          <a:prstGeom prst="rect">
            <a:avLst/>
          </a:prstGeom>
          <a:noFill/>
          <a:ln/>
        </p:spPr>
        <p:txBody>
          <a:bodyPr wrap="square" lIns="0" tIns="0" rIns="0" bIns="0" rtlCol="0" anchor="ctr"/>
          <a:lstStyle/>
          <a:p>
            <a:pPr marL="0" indent="0" algn="ctr">
              <a:buNone/>
            </a:pPr>
            <a:r>
              <a:rPr lang="en-US" sz="1350" b="1" dirty="0">
                <a:solidFill>
                  <a:srgbClr val="F39C4A"/>
                </a:solidFill>
                <a:latin typeface="Times New Roman" panose="02020603050405020304" pitchFamily="18" charset="0"/>
                <a:cs typeface="Times New Roman" panose="02020603050405020304" pitchFamily="18" charset="0"/>
              </a:rPr>
              <a:t>hieu.lehieulhks@hcmut.edu.vn</a:t>
            </a:r>
            <a:endParaRPr lang="en-US" sz="1350" dirty="0">
              <a:latin typeface="Times New Roman" panose="02020603050405020304" pitchFamily="18" charset="0"/>
              <a:cs typeface="Times New Roman" panose="02020603050405020304" pitchFamily="18" charset="0"/>
            </a:endParaRPr>
          </a:p>
        </p:txBody>
      </p:sp>
      <p:sp>
        <p:nvSpPr>
          <p:cNvPr id="12" name="Shape 10"/>
          <p:cNvSpPr/>
          <p:nvPr/>
        </p:nvSpPr>
        <p:spPr>
          <a:xfrm>
            <a:off x="8988552" y="4663440"/>
            <a:ext cx="1417320" cy="1417320"/>
          </a:xfrm>
          <a:prstGeom prst="ellipse">
            <a:avLst/>
          </a:prstGeom>
          <a:solidFill>
            <a:srgbClr val="18A7A0">
              <a:alpha val="90000"/>
            </a:srgbClr>
          </a:solidFill>
          <a:ln w="12700">
            <a:solidFill>
              <a:srgbClr val="18A7A0">
                <a:alpha val="0"/>
              </a:srgbClr>
            </a:solidFill>
            <a:prstDash val="solid"/>
          </a:ln>
        </p:spPr>
      </p:sp>
      <p:sp>
        <p:nvSpPr>
          <p:cNvPr id="13" name="Text 11"/>
          <p:cNvSpPr/>
          <p:nvPr/>
        </p:nvSpPr>
        <p:spPr>
          <a:xfrm>
            <a:off x="9290304" y="5129784"/>
            <a:ext cx="822960" cy="310896"/>
          </a:xfrm>
          <a:prstGeom prst="rect">
            <a:avLst/>
          </a:prstGeom>
          <a:noFill/>
          <a:ln/>
        </p:spPr>
        <p:txBody>
          <a:bodyPr wrap="square" lIns="0" tIns="0" rIns="0" bIns="0" rtlCol="0" anchor="ctr"/>
          <a:lstStyle/>
          <a:p>
            <a:pPr marL="0" indent="0" algn="ctr">
              <a:buNone/>
            </a:pPr>
            <a:r>
              <a:rPr lang="en-US" sz="2400" b="1" dirty="0">
                <a:solidFill>
                  <a:srgbClr val="FFFFFF"/>
                </a:solidFill>
                <a:latin typeface="Times New Roman" panose="02020603050405020304" pitchFamily="18" charset="0"/>
                <a:cs typeface="Times New Roman" panose="02020603050405020304" pitchFamily="18" charset="0"/>
              </a:rPr>
              <a:t>Q&amp;A</a:t>
            </a:r>
            <a:endParaRPr lang="en-US"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02920" y="292608"/>
            <a:ext cx="11155680" cy="475488"/>
          </a:xfrm>
          <a:prstGeom prst="rect">
            <a:avLst/>
          </a:prstGeom>
          <a:noFill/>
          <a:ln/>
        </p:spPr>
        <p:txBody>
          <a:bodyPr wrap="square" lIns="0" tIns="0" rIns="0" bIns="0" rtlCol="0" anchor="ctr"/>
          <a:lstStyle/>
          <a:p>
            <a:pPr marL="0" indent="0">
              <a:buNone/>
            </a:pPr>
            <a:r>
              <a:rPr lang="en-US" sz="2700" b="1" dirty="0">
                <a:solidFill>
                  <a:srgbClr val="12304A"/>
                </a:solidFill>
                <a:latin typeface="Times New Roman" panose="02020603050405020304" pitchFamily="18" charset="0"/>
                <a:ea typeface="Aptos Display" pitchFamily="34" charset="-122"/>
                <a:cs typeface="Times New Roman" panose="02020603050405020304" pitchFamily="18" charset="0"/>
              </a:rPr>
              <a:t>The operational gap</a:t>
            </a:r>
            <a:endParaRPr lang="en-US" sz="2700" dirty="0">
              <a:latin typeface="Times New Roman" panose="02020603050405020304" pitchFamily="18" charset="0"/>
              <a:cs typeface="Times New Roman" panose="02020603050405020304" pitchFamily="18" charset="0"/>
            </a:endParaRPr>
          </a:p>
        </p:txBody>
      </p:sp>
      <p:sp>
        <p:nvSpPr>
          <p:cNvPr id="3" name="Text 1"/>
          <p:cNvSpPr/>
          <p:nvPr/>
        </p:nvSpPr>
        <p:spPr>
          <a:xfrm>
            <a:off x="521208" y="786384"/>
            <a:ext cx="10972800" cy="256032"/>
          </a:xfrm>
          <a:prstGeom prst="rect">
            <a:avLst/>
          </a:prstGeom>
          <a:noFill/>
          <a:ln/>
        </p:spPr>
        <p:txBody>
          <a:bodyPr wrap="square" lIns="0" tIns="0" rIns="0" bIns="0" rtlCol="0" anchor="ctr"/>
          <a:lstStyle/>
          <a:p>
            <a:pPr marL="0" indent="0">
              <a:buNone/>
            </a:pPr>
            <a:r>
              <a:rPr lang="en-US" sz="1150" dirty="0">
                <a:solidFill>
                  <a:srgbClr val="617184"/>
                </a:solidFill>
                <a:latin typeface="Times New Roman" panose="02020603050405020304" pitchFamily="18" charset="0"/>
                <a:ea typeface="Aptos" pitchFamily="34" charset="-122"/>
                <a:cs typeface="Times New Roman" panose="02020603050405020304" pitchFamily="18" charset="0"/>
              </a:rPr>
              <a:t>The timetable is fixed, but room assignments can still be improved</a:t>
            </a:r>
            <a:endParaRPr lang="en-US" sz="1150" dirty="0">
              <a:latin typeface="Times New Roman" panose="02020603050405020304" pitchFamily="18" charset="0"/>
              <a:cs typeface="Times New Roman" panose="02020603050405020304" pitchFamily="18" charset="0"/>
            </a:endParaRPr>
          </a:p>
        </p:txBody>
      </p:sp>
      <p:sp>
        <p:nvSpPr>
          <p:cNvPr id="4" name="Shape 2"/>
          <p:cNvSpPr/>
          <p:nvPr/>
        </p:nvSpPr>
        <p:spPr>
          <a:xfrm>
            <a:off x="658368" y="1261872"/>
            <a:ext cx="4919472" cy="4315968"/>
          </a:xfrm>
          <a:prstGeom prst="roundRect">
            <a:avLst>
              <a:gd name="adj" fmla="val 2542"/>
            </a:avLst>
          </a:prstGeom>
          <a:solidFill>
            <a:srgbClr val="FFFFFF"/>
          </a:solidFill>
          <a:ln w="12700">
            <a:solidFill>
              <a:srgbClr val="D9E2EA"/>
            </a:solidFill>
            <a:prstDash val="solid"/>
          </a:ln>
        </p:spPr>
      </p:sp>
      <p:sp>
        <p:nvSpPr>
          <p:cNvPr id="5" name="Shape 3"/>
          <p:cNvSpPr/>
          <p:nvPr/>
        </p:nvSpPr>
        <p:spPr>
          <a:xfrm>
            <a:off x="896112" y="1508760"/>
            <a:ext cx="1783080" cy="329184"/>
          </a:xfrm>
          <a:prstGeom prst="roundRect">
            <a:avLst>
              <a:gd name="adj" fmla="val 50000"/>
            </a:avLst>
          </a:prstGeom>
          <a:solidFill>
            <a:srgbClr val="FFF2E7"/>
          </a:solidFill>
          <a:ln w="12700">
            <a:solidFill>
              <a:srgbClr val="FFF2E7"/>
            </a:solidFill>
            <a:prstDash val="solid"/>
          </a:ln>
        </p:spPr>
      </p:sp>
      <p:sp>
        <p:nvSpPr>
          <p:cNvPr id="6" name="Text 4"/>
          <p:cNvSpPr/>
          <p:nvPr/>
        </p:nvSpPr>
        <p:spPr>
          <a:xfrm>
            <a:off x="969264" y="1577340"/>
            <a:ext cx="1636776" cy="164592"/>
          </a:xfrm>
          <a:prstGeom prst="rect">
            <a:avLst/>
          </a:prstGeom>
          <a:noFill/>
          <a:ln/>
        </p:spPr>
        <p:txBody>
          <a:bodyPr wrap="square" lIns="0" tIns="0" rIns="0" bIns="0" rtlCol="0" anchor="ctr"/>
          <a:lstStyle/>
          <a:p>
            <a:pPr marL="0" indent="0" algn="ctr">
              <a:buNone/>
            </a:pPr>
            <a:r>
              <a:rPr lang="en-US" sz="1000" b="1" dirty="0">
                <a:solidFill>
                  <a:srgbClr val="F39C4A"/>
                </a:solidFill>
                <a:latin typeface="Times New Roman" panose="02020603050405020304" pitchFamily="18" charset="0"/>
                <a:cs typeface="Times New Roman" panose="02020603050405020304" pitchFamily="18" charset="0"/>
              </a:rPr>
              <a:t>Conservative baseline</a:t>
            </a:r>
            <a:endParaRPr lang="en-US" sz="1000" dirty="0">
              <a:latin typeface="Times New Roman" panose="02020603050405020304" pitchFamily="18" charset="0"/>
              <a:cs typeface="Times New Roman" panose="02020603050405020304" pitchFamily="18" charset="0"/>
            </a:endParaRPr>
          </a:p>
        </p:txBody>
      </p:sp>
      <p:sp>
        <p:nvSpPr>
          <p:cNvPr id="7" name="Text 5"/>
          <p:cNvSpPr/>
          <p:nvPr/>
        </p:nvSpPr>
        <p:spPr>
          <a:xfrm>
            <a:off x="1024128" y="2066544"/>
            <a:ext cx="1874520" cy="274320"/>
          </a:xfrm>
          <a:prstGeom prst="rect">
            <a:avLst/>
          </a:prstGeom>
          <a:noFill/>
          <a:ln/>
        </p:spPr>
        <p:txBody>
          <a:bodyPr wrap="square" lIns="0" tIns="0" rIns="0" bIns="0" rtlCol="0" anchor="ctr"/>
          <a:lstStyle/>
          <a:p>
            <a:pPr marL="0" indent="0">
              <a:buNone/>
            </a:pPr>
            <a:r>
              <a:rPr lang="en-US" sz="1100" b="1" dirty="0">
                <a:solidFill>
                  <a:srgbClr val="12304A"/>
                </a:solidFill>
                <a:latin typeface="Times New Roman" panose="02020603050405020304" pitchFamily="18" charset="0"/>
                <a:cs typeface="Times New Roman" panose="02020603050405020304" pitchFamily="18" charset="0"/>
              </a:rPr>
              <a:t>Course A • 20 students</a:t>
            </a:r>
            <a:endParaRPr lang="en-US" sz="1100" dirty="0">
              <a:latin typeface="Times New Roman" panose="02020603050405020304" pitchFamily="18" charset="0"/>
              <a:cs typeface="Times New Roman" panose="02020603050405020304" pitchFamily="18" charset="0"/>
            </a:endParaRPr>
          </a:p>
        </p:txBody>
      </p:sp>
      <p:sp>
        <p:nvSpPr>
          <p:cNvPr id="8" name="Text 6"/>
          <p:cNvSpPr/>
          <p:nvPr/>
        </p:nvSpPr>
        <p:spPr>
          <a:xfrm>
            <a:off x="3255264" y="2066544"/>
            <a:ext cx="1874520" cy="274320"/>
          </a:xfrm>
          <a:prstGeom prst="rect">
            <a:avLst/>
          </a:prstGeom>
          <a:noFill/>
          <a:ln/>
        </p:spPr>
        <p:txBody>
          <a:bodyPr wrap="square" lIns="0" tIns="0" rIns="0" bIns="0" rtlCol="0" anchor="ctr"/>
          <a:lstStyle/>
          <a:p>
            <a:pPr marL="0" indent="0">
              <a:buNone/>
            </a:pPr>
            <a:r>
              <a:rPr lang="en-US" sz="1100" b="1" dirty="0">
                <a:solidFill>
                  <a:srgbClr val="12304A"/>
                </a:solidFill>
                <a:latin typeface="Times New Roman" panose="02020603050405020304" pitchFamily="18" charset="0"/>
                <a:cs typeface="Times New Roman" panose="02020603050405020304" pitchFamily="18" charset="0"/>
              </a:rPr>
              <a:t>Course B • 20 students</a:t>
            </a:r>
            <a:endParaRPr lang="en-US" sz="1100" dirty="0">
              <a:latin typeface="Times New Roman" panose="02020603050405020304" pitchFamily="18" charset="0"/>
              <a:cs typeface="Times New Roman" panose="02020603050405020304" pitchFamily="18" charset="0"/>
            </a:endParaRPr>
          </a:p>
        </p:txBody>
      </p:sp>
      <p:sp>
        <p:nvSpPr>
          <p:cNvPr id="9" name="Shape 7"/>
          <p:cNvSpPr/>
          <p:nvPr/>
        </p:nvSpPr>
        <p:spPr>
          <a:xfrm>
            <a:off x="960120" y="2514600"/>
            <a:ext cx="1874520" cy="1938528"/>
          </a:xfrm>
          <a:prstGeom prst="roundRect">
            <a:avLst>
              <a:gd name="adj" fmla="val 3902"/>
            </a:avLst>
          </a:prstGeom>
          <a:solidFill>
            <a:srgbClr val="F8FAFC"/>
          </a:solidFill>
          <a:ln w="15240">
            <a:solidFill>
              <a:srgbClr val="BFCAD6"/>
            </a:solidFill>
            <a:prstDash val="solid"/>
          </a:ln>
        </p:spPr>
      </p:sp>
      <p:sp>
        <p:nvSpPr>
          <p:cNvPr id="10" name="Text 8"/>
          <p:cNvSpPr/>
          <p:nvPr/>
        </p:nvSpPr>
        <p:spPr>
          <a:xfrm>
            <a:off x="1490472" y="2679192"/>
            <a:ext cx="822960" cy="228600"/>
          </a:xfrm>
          <a:prstGeom prst="rect">
            <a:avLst/>
          </a:prstGeom>
          <a:noFill/>
          <a:ln/>
        </p:spPr>
        <p:txBody>
          <a:bodyPr wrap="square" lIns="0" tIns="0" rIns="0" bIns="0" rtlCol="0" anchor="ctr"/>
          <a:lstStyle/>
          <a:p>
            <a:pPr marL="0" indent="0" algn="ctr">
              <a:buNone/>
            </a:pPr>
            <a:r>
              <a:rPr lang="en-US" sz="1100" b="1" dirty="0">
                <a:solidFill>
                  <a:srgbClr val="617184"/>
                </a:solidFill>
                <a:latin typeface="Times New Roman" panose="02020603050405020304" pitchFamily="18" charset="0"/>
                <a:cs typeface="Times New Roman" panose="02020603050405020304" pitchFamily="18" charset="0"/>
              </a:rPr>
              <a:t>ROOM</a:t>
            </a:r>
            <a:endParaRPr lang="en-US" sz="1100" dirty="0">
              <a:latin typeface="Times New Roman" panose="02020603050405020304" pitchFamily="18" charset="0"/>
              <a:cs typeface="Times New Roman" panose="02020603050405020304" pitchFamily="18" charset="0"/>
            </a:endParaRPr>
          </a:p>
        </p:txBody>
      </p:sp>
      <p:sp>
        <p:nvSpPr>
          <p:cNvPr id="11" name="Shape 9"/>
          <p:cNvSpPr/>
          <p:nvPr/>
        </p:nvSpPr>
        <p:spPr>
          <a:xfrm>
            <a:off x="1124712" y="3063240"/>
            <a:ext cx="146304" cy="146304"/>
          </a:xfrm>
          <a:prstGeom prst="ellipse">
            <a:avLst/>
          </a:prstGeom>
          <a:solidFill>
            <a:srgbClr val="3F6ED8"/>
          </a:solidFill>
          <a:ln w="12700">
            <a:solidFill>
              <a:srgbClr val="3F6ED8"/>
            </a:solidFill>
            <a:prstDash val="solid"/>
          </a:ln>
        </p:spPr>
      </p:sp>
      <p:sp>
        <p:nvSpPr>
          <p:cNvPr id="12" name="Shape 10"/>
          <p:cNvSpPr/>
          <p:nvPr/>
        </p:nvSpPr>
        <p:spPr>
          <a:xfrm>
            <a:off x="1435608" y="3063240"/>
            <a:ext cx="146304" cy="146304"/>
          </a:xfrm>
          <a:prstGeom prst="ellipse">
            <a:avLst/>
          </a:prstGeom>
          <a:solidFill>
            <a:srgbClr val="3F6ED8"/>
          </a:solidFill>
          <a:ln w="12700">
            <a:solidFill>
              <a:srgbClr val="3F6ED8"/>
            </a:solidFill>
            <a:prstDash val="solid"/>
          </a:ln>
        </p:spPr>
      </p:sp>
      <p:sp>
        <p:nvSpPr>
          <p:cNvPr id="13" name="Shape 11"/>
          <p:cNvSpPr/>
          <p:nvPr/>
        </p:nvSpPr>
        <p:spPr>
          <a:xfrm>
            <a:off x="1746504" y="3063240"/>
            <a:ext cx="146304" cy="146304"/>
          </a:xfrm>
          <a:prstGeom prst="ellipse">
            <a:avLst/>
          </a:prstGeom>
          <a:solidFill>
            <a:srgbClr val="3F6ED8"/>
          </a:solidFill>
          <a:ln w="12700">
            <a:solidFill>
              <a:srgbClr val="3F6ED8"/>
            </a:solidFill>
            <a:prstDash val="solid"/>
          </a:ln>
        </p:spPr>
      </p:sp>
      <p:sp>
        <p:nvSpPr>
          <p:cNvPr id="14" name="Shape 12"/>
          <p:cNvSpPr/>
          <p:nvPr/>
        </p:nvSpPr>
        <p:spPr>
          <a:xfrm>
            <a:off x="2057400" y="3063240"/>
            <a:ext cx="146304" cy="146304"/>
          </a:xfrm>
          <a:prstGeom prst="ellipse">
            <a:avLst/>
          </a:prstGeom>
          <a:solidFill>
            <a:srgbClr val="3F6ED8"/>
          </a:solidFill>
          <a:ln w="12700">
            <a:solidFill>
              <a:srgbClr val="3F6ED8"/>
            </a:solidFill>
            <a:prstDash val="solid"/>
          </a:ln>
        </p:spPr>
      </p:sp>
      <p:sp>
        <p:nvSpPr>
          <p:cNvPr id="15" name="Shape 13"/>
          <p:cNvSpPr/>
          <p:nvPr/>
        </p:nvSpPr>
        <p:spPr>
          <a:xfrm>
            <a:off x="2368296" y="3063240"/>
            <a:ext cx="146304" cy="146304"/>
          </a:xfrm>
          <a:prstGeom prst="ellipse">
            <a:avLst/>
          </a:prstGeom>
          <a:solidFill>
            <a:srgbClr val="3F6ED8"/>
          </a:solidFill>
          <a:ln w="12700">
            <a:solidFill>
              <a:srgbClr val="3F6ED8"/>
            </a:solidFill>
            <a:prstDash val="solid"/>
          </a:ln>
        </p:spPr>
      </p:sp>
      <p:sp>
        <p:nvSpPr>
          <p:cNvPr id="16" name="Shape 14"/>
          <p:cNvSpPr/>
          <p:nvPr/>
        </p:nvSpPr>
        <p:spPr>
          <a:xfrm>
            <a:off x="1124712" y="3364992"/>
            <a:ext cx="146304" cy="146304"/>
          </a:xfrm>
          <a:prstGeom prst="ellipse">
            <a:avLst/>
          </a:prstGeom>
          <a:solidFill>
            <a:srgbClr val="3F6ED8"/>
          </a:solidFill>
          <a:ln w="12700">
            <a:solidFill>
              <a:srgbClr val="3F6ED8"/>
            </a:solidFill>
            <a:prstDash val="solid"/>
          </a:ln>
        </p:spPr>
      </p:sp>
      <p:sp>
        <p:nvSpPr>
          <p:cNvPr id="17" name="Shape 15"/>
          <p:cNvSpPr/>
          <p:nvPr/>
        </p:nvSpPr>
        <p:spPr>
          <a:xfrm>
            <a:off x="1435608" y="3364992"/>
            <a:ext cx="146304" cy="146304"/>
          </a:xfrm>
          <a:prstGeom prst="ellipse">
            <a:avLst/>
          </a:prstGeom>
          <a:solidFill>
            <a:srgbClr val="3F6ED8"/>
          </a:solidFill>
          <a:ln w="12700">
            <a:solidFill>
              <a:srgbClr val="3F6ED8"/>
            </a:solidFill>
            <a:prstDash val="solid"/>
          </a:ln>
        </p:spPr>
      </p:sp>
      <p:sp>
        <p:nvSpPr>
          <p:cNvPr id="18" name="Shape 16"/>
          <p:cNvSpPr/>
          <p:nvPr/>
        </p:nvSpPr>
        <p:spPr>
          <a:xfrm>
            <a:off x="1746504" y="3364992"/>
            <a:ext cx="146304" cy="146304"/>
          </a:xfrm>
          <a:prstGeom prst="ellipse">
            <a:avLst/>
          </a:prstGeom>
          <a:solidFill>
            <a:srgbClr val="3F6ED8"/>
          </a:solidFill>
          <a:ln w="12700">
            <a:solidFill>
              <a:srgbClr val="3F6ED8"/>
            </a:solidFill>
            <a:prstDash val="solid"/>
          </a:ln>
        </p:spPr>
      </p:sp>
      <p:sp>
        <p:nvSpPr>
          <p:cNvPr id="19" name="Shape 17"/>
          <p:cNvSpPr/>
          <p:nvPr/>
        </p:nvSpPr>
        <p:spPr>
          <a:xfrm>
            <a:off x="2057400" y="3364992"/>
            <a:ext cx="146304" cy="146304"/>
          </a:xfrm>
          <a:prstGeom prst="ellipse">
            <a:avLst/>
          </a:prstGeom>
          <a:solidFill>
            <a:srgbClr val="3F6ED8"/>
          </a:solidFill>
          <a:ln w="12700">
            <a:solidFill>
              <a:srgbClr val="3F6ED8"/>
            </a:solidFill>
            <a:prstDash val="solid"/>
          </a:ln>
        </p:spPr>
      </p:sp>
      <p:sp>
        <p:nvSpPr>
          <p:cNvPr id="20" name="Shape 18"/>
          <p:cNvSpPr/>
          <p:nvPr/>
        </p:nvSpPr>
        <p:spPr>
          <a:xfrm>
            <a:off x="2368296" y="3364992"/>
            <a:ext cx="146304" cy="146304"/>
          </a:xfrm>
          <a:prstGeom prst="ellipse">
            <a:avLst/>
          </a:prstGeom>
          <a:solidFill>
            <a:srgbClr val="3F6ED8"/>
          </a:solidFill>
          <a:ln w="12700">
            <a:solidFill>
              <a:srgbClr val="3F6ED8"/>
            </a:solidFill>
            <a:prstDash val="solid"/>
          </a:ln>
        </p:spPr>
      </p:sp>
      <p:sp>
        <p:nvSpPr>
          <p:cNvPr id="21" name="Shape 19"/>
          <p:cNvSpPr/>
          <p:nvPr/>
        </p:nvSpPr>
        <p:spPr>
          <a:xfrm>
            <a:off x="1124712" y="3666744"/>
            <a:ext cx="146304" cy="146304"/>
          </a:xfrm>
          <a:prstGeom prst="ellipse">
            <a:avLst/>
          </a:prstGeom>
          <a:solidFill>
            <a:srgbClr val="3F6ED8"/>
          </a:solidFill>
          <a:ln w="12700">
            <a:solidFill>
              <a:srgbClr val="3F6ED8"/>
            </a:solidFill>
            <a:prstDash val="solid"/>
          </a:ln>
        </p:spPr>
      </p:sp>
      <p:sp>
        <p:nvSpPr>
          <p:cNvPr id="22" name="Shape 20"/>
          <p:cNvSpPr/>
          <p:nvPr/>
        </p:nvSpPr>
        <p:spPr>
          <a:xfrm>
            <a:off x="1435608" y="3666744"/>
            <a:ext cx="146304" cy="146304"/>
          </a:xfrm>
          <a:prstGeom prst="ellipse">
            <a:avLst/>
          </a:prstGeom>
          <a:solidFill>
            <a:srgbClr val="3F6ED8"/>
          </a:solidFill>
          <a:ln w="12700">
            <a:solidFill>
              <a:srgbClr val="3F6ED8"/>
            </a:solidFill>
            <a:prstDash val="solid"/>
          </a:ln>
        </p:spPr>
      </p:sp>
      <p:sp>
        <p:nvSpPr>
          <p:cNvPr id="23" name="Shape 21"/>
          <p:cNvSpPr/>
          <p:nvPr/>
        </p:nvSpPr>
        <p:spPr>
          <a:xfrm>
            <a:off x="1746504" y="3666744"/>
            <a:ext cx="146304" cy="146304"/>
          </a:xfrm>
          <a:prstGeom prst="ellipse">
            <a:avLst/>
          </a:prstGeom>
          <a:solidFill>
            <a:srgbClr val="3F6ED8"/>
          </a:solidFill>
          <a:ln w="12700">
            <a:solidFill>
              <a:srgbClr val="3F6ED8"/>
            </a:solidFill>
            <a:prstDash val="solid"/>
          </a:ln>
        </p:spPr>
      </p:sp>
      <p:sp>
        <p:nvSpPr>
          <p:cNvPr id="24" name="Shape 22"/>
          <p:cNvSpPr/>
          <p:nvPr/>
        </p:nvSpPr>
        <p:spPr>
          <a:xfrm>
            <a:off x="2057400" y="3666744"/>
            <a:ext cx="146304" cy="146304"/>
          </a:xfrm>
          <a:prstGeom prst="ellipse">
            <a:avLst/>
          </a:prstGeom>
          <a:solidFill>
            <a:srgbClr val="3F6ED8"/>
          </a:solidFill>
          <a:ln w="12700">
            <a:solidFill>
              <a:srgbClr val="3F6ED8"/>
            </a:solidFill>
            <a:prstDash val="solid"/>
          </a:ln>
        </p:spPr>
      </p:sp>
      <p:sp>
        <p:nvSpPr>
          <p:cNvPr id="25" name="Shape 23"/>
          <p:cNvSpPr/>
          <p:nvPr/>
        </p:nvSpPr>
        <p:spPr>
          <a:xfrm>
            <a:off x="2368296" y="3666744"/>
            <a:ext cx="146304" cy="146304"/>
          </a:xfrm>
          <a:prstGeom prst="ellipse">
            <a:avLst/>
          </a:prstGeom>
          <a:solidFill>
            <a:srgbClr val="3F6ED8"/>
          </a:solidFill>
          <a:ln w="12700">
            <a:solidFill>
              <a:srgbClr val="3F6ED8"/>
            </a:solidFill>
            <a:prstDash val="solid"/>
          </a:ln>
        </p:spPr>
      </p:sp>
      <p:sp>
        <p:nvSpPr>
          <p:cNvPr id="26" name="Shape 24"/>
          <p:cNvSpPr/>
          <p:nvPr/>
        </p:nvSpPr>
        <p:spPr>
          <a:xfrm>
            <a:off x="1124712" y="3968496"/>
            <a:ext cx="146304" cy="146304"/>
          </a:xfrm>
          <a:prstGeom prst="ellipse">
            <a:avLst/>
          </a:prstGeom>
          <a:solidFill>
            <a:srgbClr val="3F6ED8"/>
          </a:solidFill>
          <a:ln w="12700">
            <a:solidFill>
              <a:srgbClr val="3F6ED8"/>
            </a:solidFill>
            <a:prstDash val="solid"/>
          </a:ln>
        </p:spPr>
      </p:sp>
      <p:sp>
        <p:nvSpPr>
          <p:cNvPr id="27" name="Shape 25"/>
          <p:cNvSpPr/>
          <p:nvPr/>
        </p:nvSpPr>
        <p:spPr>
          <a:xfrm>
            <a:off x="1435608" y="3968496"/>
            <a:ext cx="146304" cy="146304"/>
          </a:xfrm>
          <a:prstGeom prst="ellipse">
            <a:avLst/>
          </a:prstGeom>
          <a:solidFill>
            <a:srgbClr val="3F6ED8"/>
          </a:solidFill>
          <a:ln w="12700">
            <a:solidFill>
              <a:srgbClr val="3F6ED8"/>
            </a:solidFill>
            <a:prstDash val="solid"/>
          </a:ln>
        </p:spPr>
      </p:sp>
      <p:sp>
        <p:nvSpPr>
          <p:cNvPr id="28" name="Shape 26"/>
          <p:cNvSpPr/>
          <p:nvPr/>
        </p:nvSpPr>
        <p:spPr>
          <a:xfrm>
            <a:off x="1746504" y="3968496"/>
            <a:ext cx="146304" cy="146304"/>
          </a:xfrm>
          <a:prstGeom prst="ellipse">
            <a:avLst/>
          </a:prstGeom>
          <a:solidFill>
            <a:srgbClr val="3F6ED8"/>
          </a:solidFill>
          <a:ln w="12700">
            <a:solidFill>
              <a:srgbClr val="3F6ED8"/>
            </a:solidFill>
            <a:prstDash val="solid"/>
          </a:ln>
        </p:spPr>
      </p:sp>
      <p:sp>
        <p:nvSpPr>
          <p:cNvPr id="29" name="Shape 27"/>
          <p:cNvSpPr/>
          <p:nvPr/>
        </p:nvSpPr>
        <p:spPr>
          <a:xfrm>
            <a:off x="2057400" y="3968496"/>
            <a:ext cx="146304" cy="146304"/>
          </a:xfrm>
          <a:prstGeom prst="ellipse">
            <a:avLst/>
          </a:prstGeom>
          <a:solidFill>
            <a:srgbClr val="3F6ED8"/>
          </a:solidFill>
          <a:ln w="12700">
            <a:solidFill>
              <a:srgbClr val="3F6ED8"/>
            </a:solidFill>
            <a:prstDash val="solid"/>
          </a:ln>
        </p:spPr>
      </p:sp>
      <p:sp>
        <p:nvSpPr>
          <p:cNvPr id="30" name="Shape 28"/>
          <p:cNvSpPr/>
          <p:nvPr/>
        </p:nvSpPr>
        <p:spPr>
          <a:xfrm>
            <a:off x="2368296" y="3968496"/>
            <a:ext cx="146304" cy="146304"/>
          </a:xfrm>
          <a:prstGeom prst="ellipse">
            <a:avLst/>
          </a:prstGeom>
          <a:solidFill>
            <a:srgbClr val="3F6ED8"/>
          </a:solidFill>
          <a:ln w="12700">
            <a:solidFill>
              <a:srgbClr val="3F6ED8"/>
            </a:solidFill>
            <a:prstDash val="solid"/>
          </a:ln>
        </p:spPr>
      </p:sp>
      <p:sp>
        <p:nvSpPr>
          <p:cNvPr id="31" name="Shape 29"/>
          <p:cNvSpPr/>
          <p:nvPr/>
        </p:nvSpPr>
        <p:spPr>
          <a:xfrm>
            <a:off x="3200400" y="2514600"/>
            <a:ext cx="1874520" cy="1938528"/>
          </a:xfrm>
          <a:prstGeom prst="roundRect">
            <a:avLst>
              <a:gd name="adj" fmla="val 3902"/>
            </a:avLst>
          </a:prstGeom>
          <a:solidFill>
            <a:srgbClr val="F8FAFC"/>
          </a:solidFill>
          <a:ln w="15240">
            <a:solidFill>
              <a:srgbClr val="BFCAD6"/>
            </a:solidFill>
            <a:prstDash val="solid"/>
          </a:ln>
        </p:spPr>
      </p:sp>
      <p:sp>
        <p:nvSpPr>
          <p:cNvPr id="32" name="Text 30"/>
          <p:cNvSpPr/>
          <p:nvPr/>
        </p:nvSpPr>
        <p:spPr>
          <a:xfrm>
            <a:off x="3730752" y="2679192"/>
            <a:ext cx="822960" cy="228600"/>
          </a:xfrm>
          <a:prstGeom prst="rect">
            <a:avLst/>
          </a:prstGeom>
          <a:noFill/>
          <a:ln/>
        </p:spPr>
        <p:txBody>
          <a:bodyPr wrap="square" lIns="0" tIns="0" rIns="0" bIns="0" rtlCol="0" anchor="ctr"/>
          <a:lstStyle/>
          <a:p>
            <a:pPr marL="0" indent="0" algn="ctr">
              <a:buNone/>
            </a:pPr>
            <a:r>
              <a:rPr lang="en-US" sz="1100" b="1" dirty="0">
                <a:solidFill>
                  <a:srgbClr val="617184"/>
                </a:solidFill>
                <a:latin typeface="Times New Roman" panose="02020603050405020304" pitchFamily="18" charset="0"/>
                <a:cs typeface="Times New Roman" panose="02020603050405020304" pitchFamily="18" charset="0"/>
              </a:rPr>
              <a:t>ROOM</a:t>
            </a:r>
            <a:endParaRPr lang="en-US" sz="1100" dirty="0">
              <a:latin typeface="Times New Roman" panose="02020603050405020304" pitchFamily="18" charset="0"/>
              <a:cs typeface="Times New Roman" panose="02020603050405020304" pitchFamily="18" charset="0"/>
            </a:endParaRPr>
          </a:p>
        </p:txBody>
      </p:sp>
      <p:sp>
        <p:nvSpPr>
          <p:cNvPr id="33" name="Shape 31"/>
          <p:cNvSpPr/>
          <p:nvPr/>
        </p:nvSpPr>
        <p:spPr>
          <a:xfrm>
            <a:off x="3364992" y="3063240"/>
            <a:ext cx="146304" cy="146304"/>
          </a:xfrm>
          <a:prstGeom prst="ellipse">
            <a:avLst/>
          </a:prstGeom>
          <a:solidFill>
            <a:srgbClr val="F39C4A"/>
          </a:solidFill>
          <a:ln w="12700">
            <a:solidFill>
              <a:srgbClr val="F39C4A"/>
            </a:solidFill>
            <a:prstDash val="solid"/>
          </a:ln>
        </p:spPr>
      </p:sp>
      <p:sp>
        <p:nvSpPr>
          <p:cNvPr id="34" name="Shape 32"/>
          <p:cNvSpPr/>
          <p:nvPr/>
        </p:nvSpPr>
        <p:spPr>
          <a:xfrm>
            <a:off x="3675888" y="3063240"/>
            <a:ext cx="146304" cy="146304"/>
          </a:xfrm>
          <a:prstGeom prst="ellipse">
            <a:avLst/>
          </a:prstGeom>
          <a:solidFill>
            <a:srgbClr val="F39C4A"/>
          </a:solidFill>
          <a:ln w="12700">
            <a:solidFill>
              <a:srgbClr val="F39C4A"/>
            </a:solidFill>
            <a:prstDash val="solid"/>
          </a:ln>
        </p:spPr>
      </p:sp>
      <p:sp>
        <p:nvSpPr>
          <p:cNvPr id="35" name="Shape 33"/>
          <p:cNvSpPr/>
          <p:nvPr/>
        </p:nvSpPr>
        <p:spPr>
          <a:xfrm>
            <a:off x="3986784" y="3063240"/>
            <a:ext cx="146304" cy="146304"/>
          </a:xfrm>
          <a:prstGeom prst="ellipse">
            <a:avLst/>
          </a:prstGeom>
          <a:solidFill>
            <a:srgbClr val="F39C4A"/>
          </a:solidFill>
          <a:ln w="12700">
            <a:solidFill>
              <a:srgbClr val="F39C4A"/>
            </a:solidFill>
            <a:prstDash val="solid"/>
          </a:ln>
        </p:spPr>
      </p:sp>
      <p:sp>
        <p:nvSpPr>
          <p:cNvPr id="36" name="Shape 34"/>
          <p:cNvSpPr/>
          <p:nvPr/>
        </p:nvSpPr>
        <p:spPr>
          <a:xfrm>
            <a:off x="4297680" y="3063240"/>
            <a:ext cx="146304" cy="146304"/>
          </a:xfrm>
          <a:prstGeom prst="ellipse">
            <a:avLst/>
          </a:prstGeom>
          <a:solidFill>
            <a:srgbClr val="F39C4A"/>
          </a:solidFill>
          <a:ln w="12700">
            <a:solidFill>
              <a:srgbClr val="F39C4A"/>
            </a:solidFill>
            <a:prstDash val="solid"/>
          </a:ln>
        </p:spPr>
      </p:sp>
      <p:sp>
        <p:nvSpPr>
          <p:cNvPr id="37" name="Shape 35"/>
          <p:cNvSpPr/>
          <p:nvPr/>
        </p:nvSpPr>
        <p:spPr>
          <a:xfrm>
            <a:off x="4608576" y="3063240"/>
            <a:ext cx="146304" cy="146304"/>
          </a:xfrm>
          <a:prstGeom prst="ellipse">
            <a:avLst/>
          </a:prstGeom>
          <a:solidFill>
            <a:srgbClr val="F39C4A"/>
          </a:solidFill>
          <a:ln w="12700">
            <a:solidFill>
              <a:srgbClr val="F39C4A"/>
            </a:solidFill>
            <a:prstDash val="solid"/>
          </a:ln>
        </p:spPr>
      </p:sp>
      <p:sp>
        <p:nvSpPr>
          <p:cNvPr id="38" name="Shape 36"/>
          <p:cNvSpPr/>
          <p:nvPr/>
        </p:nvSpPr>
        <p:spPr>
          <a:xfrm>
            <a:off x="3364992" y="3364992"/>
            <a:ext cx="146304" cy="146304"/>
          </a:xfrm>
          <a:prstGeom prst="ellipse">
            <a:avLst/>
          </a:prstGeom>
          <a:solidFill>
            <a:srgbClr val="F39C4A"/>
          </a:solidFill>
          <a:ln w="12700">
            <a:solidFill>
              <a:srgbClr val="F39C4A"/>
            </a:solidFill>
            <a:prstDash val="solid"/>
          </a:ln>
        </p:spPr>
      </p:sp>
      <p:sp>
        <p:nvSpPr>
          <p:cNvPr id="39" name="Shape 37"/>
          <p:cNvSpPr/>
          <p:nvPr/>
        </p:nvSpPr>
        <p:spPr>
          <a:xfrm>
            <a:off x="3675888" y="3364992"/>
            <a:ext cx="146304" cy="146304"/>
          </a:xfrm>
          <a:prstGeom prst="ellipse">
            <a:avLst/>
          </a:prstGeom>
          <a:solidFill>
            <a:srgbClr val="F39C4A"/>
          </a:solidFill>
          <a:ln w="12700">
            <a:solidFill>
              <a:srgbClr val="F39C4A"/>
            </a:solidFill>
            <a:prstDash val="solid"/>
          </a:ln>
        </p:spPr>
      </p:sp>
      <p:sp>
        <p:nvSpPr>
          <p:cNvPr id="40" name="Shape 38"/>
          <p:cNvSpPr/>
          <p:nvPr/>
        </p:nvSpPr>
        <p:spPr>
          <a:xfrm>
            <a:off x="3986784" y="3364992"/>
            <a:ext cx="146304" cy="146304"/>
          </a:xfrm>
          <a:prstGeom prst="ellipse">
            <a:avLst/>
          </a:prstGeom>
          <a:solidFill>
            <a:srgbClr val="F39C4A"/>
          </a:solidFill>
          <a:ln w="12700">
            <a:solidFill>
              <a:srgbClr val="F39C4A"/>
            </a:solidFill>
            <a:prstDash val="solid"/>
          </a:ln>
        </p:spPr>
      </p:sp>
      <p:sp>
        <p:nvSpPr>
          <p:cNvPr id="41" name="Shape 39"/>
          <p:cNvSpPr/>
          <p:nvPr/>
        </p:nvSpPr>
        <p:spPr>
          <a:xfrm>
            <a:off x="4297680" y="3364992"/>
            <a:ext cx="146304" cy="146304"/>
          </a:xfrm>
          <a:prstGeom prst="ellipse">
            <a:avLst/>
          </a:prstGeom>
          <a:solidFill>
            <a:srgbClr val="F39C4A"/>
          </a:solidFill>
          <a:ln w="12700">
            <a:solidFill>
              <a:srgbClr val="F39C4A"/>
            </a:solidFill>
            <a:prstDash val="solid"/>
          </a:ln>
        </p:spPr>
      </p:sp>
      <p:sp>
        <p:nvSpPr>
          <p:cNvPr id="42" name="Shape 40"/>
          <p:cNvSpPr/>
          <p:nvPr/>
        </p:nvSpPr>
        <p:spPr>
          <a:xfrm>
            <a:off x="4608576" y="3364992"/>
            <a:ext cx="146304" cy="146304"/>
          </a:xfrm>
          <a:prstGeom prst="ellipse">
            <a:avLst/>
          </a:prstGeom>
          <a:solidFill>
            <a:srgbClr val="F39C4A"/>
          </a:solidFill>
          <a:ln w="12700">
            <a:solidFill>
              <a:srgbClr val="F39C4A"/>
            </a:solidFill>
            <a:prstDash val="solid"/>
          </a:ln>
        </p:spPr>
      </p:sp>
      <p:sp>
        <p:nvSpPr>
          <p:cNvPr id="43" name="Shape 41"/>
          <p:cNvSpPr/>
          <p:nvPr/>
        </p:nvSpPr>
        <p:spPr>
          <a:xfrm>
            <a:off x="3364992" y="3666744"/>
            <a:ext cx="146304" cy="146304"/>
          </a:xfrm>
          <a:prstGeom prst="ellipse">
            <a:avLst/>
          </a:prstGeom>
          <a:solidFill>
            <a:srgbClr val="F39C4A"/>
          </a:solidFill>
          <a:ln w="12700">
            <a:solidFill>
              <a:srgbClr val="F39C4A"/>
            </a:solidFill>
            <a:prstDash val="solid"/>
          </a:ln>
        </p:spPr>
      </p:sp>
      <p:sp>
        <p:nvSpPr>
          <p:cNvPr id="44" name="Shape 42"/>
          <p:cNvSpPr/>
          <p:nvPr/>
        </p:nvSpPr>
        <p:spPr>
          <a:xfrm>
            <a:off x="3675888" y="3666744"/>
            <a:ext cx="146304" cy="146304"/>
          </a:xfrm>
          <a:prstGeom prst="ellipse">
            <a:avLst/>
          </a:prstGeom>
          <a:solidFill>
            <a:srgbClr val="F39C4A"/>
          </a:solidFill>
          <a:ln w="12700">
            <a:solidFill>
              <a:srgbClr val="F39C4A"/>
            </a:solidFill>
            <a:prstDash val="solid"/>
          </a:ln>
        </p:spPr>
      </p:sp>
      <p:sp>
        <p:nvSpPr>
          <p:cNvPr id="45" name="Shape 43"/>
          <p:cNvSpPr/>
          <p:nvPr/>
        </p:nvSpPr>
        <p:spPr>
          <a:xfrm>
            <a:off x="3986784" y="3666744"/>
            <a:ext cx="146304" cy="146304"/>
          </a:xfrm>
          <a:prstGeom prst="ellipse">
            <a:avLst/>
          </a:prstGeom>
          <a:solidFill>
            <a:srgbClr val="F39C4A"/>
          </a:solidFill>
          <a:ln w="12700">
            <a:solidFill>
              <a:srgbClr val="F39C4A"/>
            </a:solidFill>
            <a:prstDash val="solid"/>
          </a:ln>
        </p:spPr>
      </p:sp>
      <p:sp>
        <p:nvSpPr>
          <p:cNvPr id="46" name="Shape 44"/>
          <p:cNvSpPr/>
          <p:nvPr/>
        </p:nvSpPr>
        <p:spPr>
          <a:xfrm>
            <a:off x="4297680" y="3666744"/>
            <a:ext cx="146304" cy="146304"/>
          </a:xfrm>
          <a:prstGeom prst="ellipse">
            <a:avLst/>
          </a:prstGeom>
          <a:solidFill>
            <a:srgbClr val="F39C4A"/>
          </a:solidFill>
          <a:ln w="12700">
            <a:solidFill>
              <a:srgbClr val="F39C4A"/>
            </a:solidFill>
            <a:prstDash val="solid"/>
          </a:ln>
        </p:spPr>
      </p:sp>
      <p:sp>
        <p:nvSpPr>
          <p:cNvPr id="47" name="Shape 45"/>
          <p:cNvSpPr/>
          <p:nvPr/>
        </p:nvSpPr>
        <p:spPr>
          <a:xfrm>
            <a:off x="4608576" y="3666744"/>
            <a:ext cx="146304" cy="146304"/>
          </a:xfrm>
          <a:prstGeom prst="ellipse">
            <a:avLst/>
          </a:prstGeom>
          <a:solidFill>
            <a:srgbClr val="F39C4A"/>
          </a:solidFill>
          <a:ln w="12700">
            <a:solidFill>
              <a:srgbClr val="F39C4A"/>
            </a:solidFill>
            <a:prstDash val="solid"/>
          </a:ln>
        </p:spPr>
      </p:sp>
      <p:sp>
        <p:nvSpPr>
          <p:cNvPr id="48" name="Shape 46"/>
          <p:cNvSpPr/>
          <p:nvPr/>
        </p:nvSpPr>
        <p:spPr>
          <a:xfrm>
            <a:off x="3364992" y="3968496"/>
            <a:ext cx="146304" cy="146304"/>
          </a:xfrm>
          <a:prstGeom prst="ellipse">
            <a:avLst/>
          </a:prstGeom>
          <a:solidFill>
            <a:srgbClr val="F39C4A"/>
          </a:solidFill>
          <a:ln w="12700">
            <a:solidFill>
              <a:srgbClr val="F39C4A"/>
            </a:solidFill>
            <a:prstDash val="solid"/>
          </a:ln>
        </p:spPr>
      </p:sp>
      <p:sp>
        <p:nvSpPr>
          <p:cNvPr id="49" name="Shape 47"/>
          <p:cNvSpPr/>
          <p:nvPr/>
        </p:nvSpPr>
        <p:spPr>
          <a:xfrm>
            <a:off x="3675888" y="3968496"/>
            <a:ext cx="146304" cy="146304"/>
          </a:xfrm>
          <a:prstGeom prst="ellipse">
            <a:avLst/>
          </a:prstGeom>
          <a:solidFill>
            <a:srgbClr val="F39C4A"/>
          </a:solidFill>
          <a:ln w="12700">
            <a:solidFill>
              <a:srgbClr val="F39C4A"/>
            </a:solidFill>
            <a:prstDash val="solid"/>
          </a:ln>
        </p:spPr>
      </p:sp>
      <p:sp>
        <p:nvSpPr>
          <p:cNvPr id="50" name="Shape 48"/>
          <p:cNvSpPr/>
          <p:nvPr/>
        </p:nvSpPr>
        <p:spPr>
          <a:xfrm>
            <a:off x="3986784" y="3968496"/>
            <a:ext cx="146304" cy="146304"/>
          </a:xfrm>
          <a:prstGeom prst="ellipse">
            <a:avLst/>
          </a:prstGeom>
          <a:solidFill>
            <a:srgbClr val="F39C4A"/>
          </a:solidFill>
          <a:ln w="12700">
            <a:solidFill>
              <a:srgbClr val="F39C4A"/>
            </a:solidFill>
            <a:prstDash val="solid"/>
          </a:ln>
        </p:spPr>
      </p:sp>
      <p:sp>
        <p:nvSpPr>
          <p:cNvPr id="51" name="Shape 49"/>
          <p:cNvSpPr/>
          <p:nvPr/>
        </p:nvSpPr>
        <p:spPr>
          <a:xfrm>
            <a:off x="4297680" y="3968496"/>
            <a:ext cx="146304" cy="146304"/>
          </a:xfrm>
          <a:prstGeom prst="ellipse">
            <a:avLst/>
          </a:prstGeom>
          <a:solidFill>
            <a:srgbClr val="F39C4A"/>
          </a:solidFill>
          <a:ln w="12700">
            <a:solidFill>
              <a:srgbClr val="F39C4A"/>
            </a:solidFill>
            <a:prstDash val="solid"/>
          </a:ln>
        </p:spPr>
      </p:sp>
      <p:sp>
        <p:nvSpPr>
          <p:cNvPr id="52" name="Shape 50"/>
          <p:cNvSpPr/>
          <p:nvPr/>
        </p:nvSpPr>
        <p:spPr>
          <a:xfrm>
            <a:off x="4608576" y="3968496"/>
            <a:ext cx="146304" cy="146304"/>
          </a:xfrm>
          <a:prstGeom prst="ellipse">
            <a:avLst/>
          </a:prstGeom>
          <a:solidFill>
            <a:srgbClr val="F39C4A"/>
          </a:solidFill>
          <a:ln w="12700">
            <a:solidFill>
              <a:srgbClr val="F39C4A"/>
            </a:solidFill>
            <a:prstDash val="solid"/>
          </a:ln>
        </p:spPr>
      </p:sp>
      <p:sp>
        <p:nvSpPr>
          <p:cNvPr id="53" name="Text 51"/>
          <p:cNvSpPr/>
          <p:nvPr/>
        </p:nvSpPr>
        <p:spPr>
          <a:xfrm>
            <a:off x="1975104" y="4791456"/>
            <a:ext cx="1554480" cy="274320"/>
          </a:xfrm>
          <a:prstGeom prst="rect">
            <a:avLst/>
          </a:prstGeom>
          <a:noFill/>
          <a:ln/>
        </p:spPr>
        <p:txBody>
          <a:bodyPr wrap="square" lIns="0" tIns="0" rIns="0" bIns="0" rtlCol="0" anchor="ctr"/>
          <a:lstStyle/>
          <a:p>
            <a:pPr marL="0" indent="0" algn="ctr">
              <a:buNone/>
            </a:pPr>
            <a:r>
              <a:rPr lang="en-US" sz="1500" b="1" dirty="0">
                <a:solidFill>
                  <a:srgbClr val="D94B4B"/>
                </a:solidFill>
                <a:latin typeface="Times New Roman" panose="02020603050405020304" pitchFamily="18" charset="0"/>
                <a:cs typeface="Times New Roman" panose="02020603050405020304" pitchFamily="18" charset="0"/>
              </a:rPr>
              <a:t>2 rooms opened</a:t>
            </a:r>
            <a:endParaRPr lang="en-US" sz="1500" dirty="0">
              <a:latin typeface="Times New Roman" panose="02020603050405020304" pitchFamily="18" charset="0"/>
              <a:cs typeface="Times New Roman" panose="02020603050405020304" pitchFamily="18" charset="0"/>
            </a:endParaRPr>
          </a:p>
        </p:txBody>
      </p:sp>
      <p:sp>
        <p:nvSpPr>
          <p:cNvPr id="54" name="Shape 52"/>
          <p:cNvSpPr/>
          <p:nvPr/>
        </p:nvSpPr>
        <p:spPr>
          <a:xfrm>
            <a:off x="5742432" y="3310128"/>
            <a:ext cx="704088" cy="0"/>
          </a:xfrm>
          <a:prstGeom prst="line">
            <a:avLst/>
          </a:prstGeom>
          <a:noFill/>
          <a:ln w="40640">
            <a:solidFill>
              <a:srgbClr val="18A7A0"/>
            </a:solidFill>
            <a:prstDash val="solid"/>
            <a:headEnd type="none"/>
            <a:tailEnd type="triangle"/>
          </a:ln>
        </p:spPr>
      </p:sp>
      <p:sp>
        <p:nvSpPr>
          <p:cNvPr id="55" name="Shape 53"/>
          <p:cNvSpPr/>
          <p:nvPr/>
        </p:nvSpPr>
        <p:spPr>
          <a:xfrm>
            <a:off x="6601968" y="1261872"/>
            <a:ext cx="4919472" cy="4315968"/>
          </a:xfrm>
          <a:prstGeom prst="roundRect">
            <a:avLst>
              <a:gd name="adj" fmla="val 2542"/>
            </a:avLst>
          </a:prstGeom>
          <a:solidFill>
            <a:srgbClr val="FFFFFF"/>
          </a:solidFill>
          <a:ln w="12700">
            <a:solidFill>
              <a:srgbClr val="D9E2EA"/>
            </a:solidFill>
            <a:prstDash val="solid"/>
          </a:ln>
        </p:spPr>
      </p:sp>
      <p:sp>
        <p:nvSpPr>
          <p:cNvPr id="56" name="Shape 54"/>
          <p:cNvSpPr/>
          <p:nvPr/>
        </p:nvSpPr>
        <p:spPr>
          <a:xfrm>
            <a:off x="6839712" y="1508760"/>
            <a:ext cx="2423160" cy="329184"/>
          </a:xfrm>
          <a:prstGeom prst="roundRect">
            <a:avLst>
              <a:gd name="adj" fmla="val 50000"/>
            </a:avLst>
          </a:prstGeom>
          <a:solidFill>
            <a:srgbClr val="E8F7F5"/>
          </a:solidFill>
          <a:ln w="12700">
            <a:solidFill>
              <a:srgbClr val="E8F7F5"/>
            </a:solidFill>
            <a:prstDash val="solid"/>
          </a:ln>
        </p:spPr>
      </p:sp>
      <p:sp>
        <p:nvSpPr>
          <p:cNvPr id="57" name="Text 55"/>
          <p:cNvSpPr/>
          <p:nvPr/>
        </p:nvSpPr>
        <p:spPr>
          <a:xfrm>
            <a:off x="6912864" y="1577340"/>
            <a:ext cx="2276856" cy="164592"/>
          </a:xfrm>
          <a:prstGeom prst="rect">
            <a:avLst/>
          </a:prstGeom>
          <a:noFill/>
          <a:ln/>
        </p:spPr>
        <p:txBody>
          <a:bodyPr wrap="square" lIns="0" tIns="0" rIns="0" bIns="0" rtlCol="0" anchor="ctr"/>
          <a:lstStyle/>
          <a:p>
            <a:pPr marL="0" indent="0" algn="ctr">
              <a:buNone/>
            </a:pPr>
            <a:r>
              <a:rPr lang="en-US" sz="1000" b="1" dirty="0">
                <a:solidFill>
                  <a:srgbClr val="18A7A0"/>
                </a:solidFill>
                <a:latin typeface="Times New Roman" panose="02020603050405020304" pitchFamily="18" charset="0"/>
                <a:cs typeface="Times New Roman" panose="02020603050405020304" pitchFamily="18" charset="0"/>
              </a:rPr>
              <a:t>Post-timetable consolidation</a:t>
            </a:r>
            <a:endParaRPr lang="en-US" sz="1000" dirty="0">
              <a:latin typeface="Times New Roman" panose="02020603050405020304" pitchFamily="18" charset="0"/>
              <a:cs typeface="Times New Roman" panose="02020603050405020304" pitchFamily="18" charset="0"/>
            </a:endParaRPr>
          </a:p>
        </p:txBody>
      </p:sp>
      <p:sp>
        <p:nvSpPr>
          <p:cNvPr id="58" name="Shape 56"/>
          <p:cNvSpPr/>
          <p:nvPr/>
        </p:nvSpPr>
        <p:spPr>
          <a:xfrm>
            <a:off x="7552944" y="2331720"/>
            <a:ext cx="3017520" cy="2176272"/>
          </a:xfrm>
          <a:prstGeom prst="roundRect">
            <a:avLst>
              <a:gd name="adj" fmla="val 3361"/>
            </a:avLst>
          </a:prstGeom>
          <a:solidFill>
            <a:srgbClr val="F8FAFC"/>
          </a:solidFill>
          <a:ln w="22860">
            <a:solidFill>
              <a:srgbClr val="18A7A0"/>
            </a:solidFill>
            <a:prstDash val="solid"/>
          </a:ln>
        </p:spPr>
      </p:sp>
      <p:sp>
        <p:nvSpPr>
          <p:cNvPr id="59" name="Text 57"/>
          <p:cNvSpPr/>
          <p:nvPr/>
        </p:nvSpPr>
        <p:spPr>
          <a:xfrm>
            <a:off x="8385048" y="2542032"/>
            <a:ext cx="1371600" cy="237744"/>
          </a:xfrm>
          <a:prstGeom prst="rect">
            <a:avLst/>
          </a:prstGeom>
          <a:noFill/>
          <a:ln/>
        </p:spPr>
        <p:txBody>
          <a:bodyPr wrap="square" lIns="0" tIns="0" rIns="0" bIns="0" rtlCol="0" anchor="ctr"/>
          <a:lstStyle/>
          <a:p>
            <a:pPr marL="0" indent="0" algn="ctr">
              <a:buNone/>
            </a:pPr>
            <a:r>
              <a:rPr lang="en-US" sz="1100" b="1" dirty="0">
                <a:solidFill>
                  <a:srgbClr val="18A7A0"/>
                </a:solidFill>
                <a:latin typeface="Times New Roman" panose="02020603050405020304" pitchFamily="18" charset="0"/>
                <a:cs typeface="Times New Roman" panose="02020603050405020304" pitchFamily="18" charset="0"/>
              </a:rPr>
              <a:t>SHARED ROOM</a:t>
            </a:r>
            <a:endParaRPr lang="en-US" sz="1100" dirty="0">
              <a:latin typeface="Times New Roman" panose="02020603050405020304" pitchFamily="18" charset="0"/>
              <a:cs typeface="Times New Roman" panose="02020603050405020304" pitchFamily="18" charset="0"/>
            </a:endParaRPr>
          </a:p>
        </p:txBody>
      </p:sp>
      <p:sp>
        <p:nvSpPr>
          <p:cNvPr id="60" name="Shape 58"/>
          <p:cNvSpPr/>
          <p:nvPr/>
        </p:nvSpPr>
        <p:spPr>
          <a:xfrm>
            <a:off x="7781544" y="2971800"/>
            <a:ext cx="128016" cy="128016"/>
          </a:xfrm>
          <a:prstGeom prst="ellipse">
            <a:avLst/>
          </a:prstGeom>
          <a:solidFill>
            <a:srgbClr val="3F6ED8"/>
          </a:solidFill>
          <a:ln w="12700">
            <a:solidFill>
              <a:srgbClr val="3F6ED8"/>
            </a:solidFill>
            <a:prstDash val="solid"/>
          </a:ln>
        </p:spPr>
      </p:sp>
      <p:sp>
        <p:nvSpPr>
          <p:cNvPr id="61" name="Shape 59"/>
          <p:cNvSpPr/>
          <p:nvPr/>
        </p:nvSpPr>
        <p:spPr>
          <a:xfrm>
            <a:off x="8037576" y="2971800"/>
            <a:ext cx="128016" cy="128016"/>
          </a:xfrm>
          <a:prstGeom prst="ellipse">
            <a:avLst/>
          </a:prstGeom>
          <a:solidFill>
            <a:srgbClr val="3F6ED8"/>
          </a:solidFill>
          <a:ln w="12700">
            <a:solidFill>
              <a:srgbClr val="3F6ED8"/>
            </a:solidFill>
            <a:prstDash val="solid"/>
          </a:ln>
        </p:spPr>
      </p:sp>
      <p:sp>
        <p:nvSpPr>
          <p:cNvPr id="62" name="Shape 60"/>
          <p:cNvSpPr/>
          <p:nvPr/>
        </p:nvSpPr>
        <p:spPr>
          <a:xfrm>
            <a:off x="8293608" y="2971800"/>
            <a:ext cx="128016" cy="128016"/>
          </a:xfrm>
          <a:prstGeom prst="ellipse">
            <a:avLst/>
          </a:prstGeom>
          <a:solidFill>
            <a:srgbClr val="3F6ED8"/>
          </a:solidFill>
          <a:ln w="12700">
            <a:solidFill>
              <a:srgbClr val="3F6ED8"/>
            </a:solidFill>
            <a:prstDash val="solid"/>
          </a:ln>
        </p:spPr>
      </p:sp>
      <p:sp>
        <p:nvSpPr>
          <p:cNvPr id="63" name="Shape 61"/>
          <p:cNvSpPr/>
          <p:nvPr/>
        </p:nvSpPr>
        <p:spPr>
          <a:xfrm>
            <a:off x="8549640" y="2971800"/>
            <a:ext cx="128016" cy="128016"/>
          </a:xfrm>
          <a:prstGeom prst="ellipse">
            <a:avLst/>
          </a:prstGeom>
          <a:solidFill>
            <a:srgbClr val="3F6ED8"/>
          </a:solidFill>
          <a:ln w="12700">
            <a:solidFill>
              <a:srgbClr val="3F6ED8"/>
            </a:solidFill>
            <a:prstDash val="solid"/>
          </a:ln>
        </p:spPr>
      </p:sp>
      <p:sp>
        <p:nvSpPr>
          <p:cNvPr id="64" name="Shape 62"/>
          <p:cNvSpPr/>
          <p:nvPr/>
        </p:nvSpPr>
        <p:spPr>
          <a:xfrm>
            <a:off x="8805672" y="2971800"/>
            <a:ext cx="128016" cy="128016"/>
          </a:xfrm>
          <a:prstGeom prst="ellipse">
            <a:avLst/>
          </a:prstGeom>
          <a:solidFill>
            <a:srgbClr val="3F6ED8"/>
          </a:solidFill>
          <a:ln w="12700">
            <a:solidFill>
              <a:srgbClr val="3F6ED8"/>
            </a:solidFill>
            <a:prstDash val="solid"/>
          </a:ln>
        </p:spPr>
      </p:sp>
      <p:sp>
        <p:nvSpPr>
          <p:cNvPr id="65" name="Shape 63"/>
          <p:cNvSpPr/>
          <p:nvPr/>
        </p:nvSpPr>
        <p:spPr>
          <a:xfrm>
            <a:off x="9061704" y="2971800"/>
            <a:ext cx="128016" cy="128016"/>
          </a:xfrm>
          <a:prstGeom prst="ellipse">
            <a:avLst/>
          </a:prstGeom>
          <a:solidFill>
            <a:srgbClr val="3F6ED8"/>
          </a:solidFill>
          <a:ln w="12700">
            <a:solidFill>
              <a:srgbClr val="3F6ED8"/>
            </a:solidFill>
            <a:prstDash val="solid"/>
          </a:ln>
        </p:spPr>
      </p:sp>
      <p:sp>
        <p:nvSpPr>
          <p:cNvPr id="66" name="Shape 64"/>
          <p:cNvSpPr/>
          <p:nvPr/>
        </p:nvSpPr>
        <p:spPr>
          <a:xfrm>
            <a:off x="9317736" y="2971800"/>
            <a:ext cx="128016" cy="128016"/>
          </a:xfrm>
          <a:prstGeom prst="ellipse">
            <a:avLst/>
          </a:prstGeom>
          <a:solidFill>
            <a:srgbClr val="3F6ED8"/>
          </a:solidFill>
          <a:ln w="12700">
            <a:solidFill>
              <a:srgbClr val="3F6ED8"/>
            </a:solidFill>
            <a:prstDash val="solid"/>
          </a:ln>
        </p:spPr>
      </p:sp>
      <p:sp>
        <p:nvSpPr>
          <p:cNvPr id="67" name="Shape 65"/>
          <p:cNvSpPr/>
          <p:nvPr/>
        </p:nvSpPr>
        <p:spPr>
          <a:xfrm>
            <a:off x="9573768" y="2971800"/>
            <a:ext cx="128016" cy="128016"/>
          </a:xfrm>
          <a:prstGeom prst="ellipse">
            <a:avLst/>
          </a:prstGeom>
          <a:solidFill>
            <a:srgbClr val="3F6ED8"/>
          </a:solidFill>
          <a:ln w="12700">
            <a:solidFill>
              <a:srgbClr val="3F6ED8"/>
            </a:solidFill>
            <a:prstDash val="solid"/>
          </a:ln>
        </p:spPr>
      </p:sp>
      <p:sp>
        <p:nvSpPr>
          <p:cNvPr id="68" name="Shape 66"/>
          <p:cNvSpPr/>
          <p:nvPr/>
        </p:nvSpPr>
        <p:spPr>
          <a:xfrm>
            <a:off x="9829800" y="2971800"/>
            <a:ext cx="128016" cy="128016"/>
          </a:xfrm>
          <a:prstGeom prst="ellipse">
            <a:avLst/>
          </a:prstGeom>
          <a:solidFill>
            <a:srgbClr val="3F6ED8"/>
          </a:solidFill>
          <a:ln w="12700">
            <a:solidFill>
              <a:srgbClr val="3F6ED8"/>
            </a:solidFill>
            <a:prstDash val="solid"/>
          </a:ln>
        </p:spPr>
      </p:sp>
      <p:sp>
        <p:nvSpPr>
          <p:cNvPr id="69" name="Shape 67"/>
          <p:cNvSpPr/>
          <p:nvPr/>
        </p:nvSpPr>
        <p:spPr>
          <a:xfrm>
            <a:off x="10085832" y="2971800"/>
            <a:ext cx="128016" cy="128016"/>
          </a:xfrm>
          <a:prstGeom prst="ellipse">
            <a:avLst/>
          </a:prstGeom>
          <a:solidFill>
            <a:srgbClr val="3F6ED8"/>
          </a:solidFill>
          <a:ln w="12700">
            <a:solidFill>
              <a:srgbClr val="3F6ED8"/>
            </a:solidFill>
            <a:prstDash val="solid"/>
          </a:ln>
        </p:spPr>
      </p:sp>
      <p:sp>
        <p:nvSpPr>
          <p:cNvPr id="70" name="Shape 68"/>
          <p:cNvSpPr/>
          <p:nvPr/>
        </p:nvSpPr>
        <p:spPr>
          <a:xfrm>
            <a:off x="7781544" y="3282696"/>
            <a:ext cx="128016" cy="128016"/>
          </a:xfrm>
          <a:prstGeom prst="ellipse">
            <a:avLst/>
          </a:prstGeom>
          <a:solidFill>
            <a:srgbClr val="3F6ED8"/>
          </a:solidFill>
          <a:ln w="12700">
            <a:solidFill>
              <a:srgbClr val="3F6ED8"/>
            </a:solidFill>
            <a:prstDash val="solid"/>
          </a:ln>
        </p:spPr>
      </p:sp>
      <p:sp>
        <p:nvSpPr>
          <p:cNvPr id="71" name="Shape 69"/>
          <p:cNvSpPr/>
          <p:nvPr/>
        </p:nvSpPr>
        <p:spPr>
          <a:xfrm>
            <a:off x="8037576" y="3282696"/>
            <a:ext cx="128016" cy="128016"/>
          </a:xfrm>
          <a:prstGeom prst="ellipse">
            <a:avLst/>
          </a:prstGeom>
          <a:solidFill>
            <a:srgbClr val="3F6ED8"/>
          </a:solidFill>
          <a:ln w="12700">
            <a:solidFill>
              <a:srgbClr val="3F6ED8"/>
            </a:solidFill>
            <a:prstDash val="solid"/>
          </a:ln>
        </p:spPr>
      </p:sp>
      <p:sp>
        <p:nvSpPr>
          <p:cNvPr id="72" name="Shape 70"/>
          <p:cNvSpPr/>
          <p:nvPr/>
        </p:nvSpPr>
        <p:spPr>
          <a:xfrm>
            <a:off x="8293608" y="3282696"/>
            <a:ext cx="128016" cy="128016"/>
          </a:xfrm>
          <a:prstGeom prst="ellipse">
            <a:avLst/>
          </a:prstGeom>
          <a:solidFill>
            <a:srgbClr val="3F6ED8"/>
          </a:solidFill>
          <a:ln w="12700">
            <a:solidFill>
              <a:srgbClr val="3F6ED8"/>
            </a:solidFill>
            <a:prstDash val="solid"/>
          </a:ln>
        </p:spPr>
      </p:sp>
      <p:sp>
        <p:nvSpPr>
          <p:cNvPr id="73" name="Shape 71"/>
          <p:cNvSpPr/>
          <p:nvPr/>
        </p:nvSpPr>
        <p:spPr>
          <a:xfrm>
            <a:off x="8549640" y="3282696"/>
            <a:ext cx="128016" cy="128016"/>
          </a:xfrm>
          <a:prstGeom prst="ellipse">
            <a:avLst/>
          </a:prstGeom>
          <a:solidFill>
            <a:srgbClr val="3F6ED8"/>
          </a:solidFill>
          <a:ln w="12700">
            <a:solidFill>
              <a:srgbClr val="3F6ED8"/>
            </a:solidFill>
            <a:prstDash val="solid"/>
          </a:ln>
        </p:spPr>
      </p:sp>
      <p:sp>
        <p:nvSpPr>
          <p:cNvPr id="74" name="Shape 72"/>
          <p:cNvSpPr/>
          <p:nvPr/>
        </p:nvSpPr>
        <p:spPr>
          <a:xfrm>
            <a:off x="8805672" y="3282696"/>
            <a:ext cx="128016" cy="128016"/>
          </a:xfrm>
          <a:prstGeom prst="ellipse">
            <a:avLst/>
          </a:prstGeom>
          <a:solidFill>
            <a:srgbClr val="3F6ED8"/>
          </a:solidFill>
          <a:ln w="12700">
            <a:solidFill>
              <a:srgbClr val="3F6ED8"/>
            </a:solidFill>
            <a:prstDash val="solid"/>
          </a:ln>
        </p:spPr>
      </p:sp>
      <p:sp>
        <p:nvSpPr>
          <p:cNvPr id="75" name="Shape 73"/>
          <p:cNvSpPr/>
          <p:nvPr/>
        </p:nvSpPr>
        <p:spPr>
          <a:xfrm>
            <a:off x="9061704" y="3282696"/>
            <a:ext cx="128016" cy="128016"/>
          </a:xfrm>
          <a:prstGeom prst="ellipse">
            <a:avLst/>
          </a:prstGeom>
          <a:solidFill>
            <a:srgbClr val="3F6ED8"/>
          </a:solidFill>
          <a:ln w="12700">
            <a:solidFill>
              <a:srgbClr val="3F6ED8"/>
            </a:solidFill>
            <a:prstDash val="solid"/>
          </a:ln>
        </p:spPr>
      </p:sp>
      <p:sp>
        <p:nvSpPr>
          <p:cNvPr id="76" name="Shape 74"/>
          <p:cNvSpPr/>
          <p:nvPr/>
        </p:nvSpPr>
        <p:spPr>
          <a:xfrm>
            <a:off x="9317736" y="3282696"/>
            <a:ext cx="128016" cy="128016"/>
          </a:xfrm>
          <a:prstGeom prst="ellipse">
            <a:avLst/>
          </a:prstGeom>
          <a:solidFill>
            <a:srgbClr val="3F6ED8"/>
          </a:solidFill>
          <a:ln w="12700">
            <a:solidFill>
              <a:srgbClr val="3F6ED8"/>
            </a:solidFill>
            <a:prstDash val="solid"/>
          </a:ln>
        </p:spPr>
      </p:sp>
      <p:sp>
        <p:nvSpPr>
          <p:cNvPr id="77" name="Shape 75"/>
          <p:cNvSpPr/>
          <p:nvPr/>
        </p:nvSpPr>
        <p:spPr>
          <a:xfrm>
            <a:off x="9573768" y="3282696"/>
            <a:ext cx="128016" cy="128016"/>
          </a:xfrm>
          <a:prstGeom prst="ellipse">
            <a:avLst/>
          </a:prstGeom>
          <a:solidFill>
            <a:srgbClr val="3F6ED8"/>
          </a:solidFill>
          <a:ln w="12700">
            <a:solidFill>
              <a:srgbClr val="3F6ED8"/>
            </a:solidFill>
            <a:prstDash val="solid"/>
          </a:ln>
        </p:spPr>
      </p:sp>
      <p:sp>
        <p:nvSpPr>
          <p:cNvPr id="78" name="Shape 76"/>
          <p:cNvSpPr/>
          <p:nvPr/>
        </p:nvSpPr>
        <p:spPr>
          <a:xfrm>
            <a:off x="9829800" y="3282696"/>
            <a:ext cx="128016" cy="128016"/>
          </a:xfrm>
          <a:prstGeom prst="ellipse">
            <a:avLst/>
          </a:prstGeom>
          <a:solidFill>
            <a:srgbClr val="3F6ED8"/>
          </a:solidFill>
          <a:ln w="12700">
            <a:solidFill>
              <a:srgbClr val="3F6ED8"/>
            </a:solidFill>
            <a:prstDash val="solid"/>
          </a:ln>
        </p:spPr>
      </p:sp>
      <p:sp>
        <p:nvSpPr>
          <p:cNvPr id="79" name="Shape 77"/>
          <p:cNvSpPr/>
          <p:nvPr/>
        </p:nvSpPr>
        <p:spPr>
          <a:xfrm>
            <a:off x="10085832" y="3282696"/>
            <a:ext cx="128016" cy="128016"/>
          </a:xfrm>
          <a:prstGeom prst="ellipse">
            <a:avLst/>
          </a:prstGeom>
          <a:solidFill>
            <a:srgbClr val="3F6ED8"/>
          </a:solidFill>
          <a:ln w="12700">
            <a:solidFill>
              <a:srgbClr val="3F6ED8"/>
            </a:solidFill>
            <a:prstDash val="solid"/>
          </a:ln>
        </p:spPr>
      </p:sp>
      <p:sp>
        <p:nvSpPr>
          <p:cNvPr id="80" name="Shape 78"/>
          <p:cNvSpPr/>
          <p:nvPr/>
        </p:nvSpPr>
        <p:spPr>
          <a:xfrm>
            <a:off x="7781544" y="3593592"/>
            <a:ext cx="128016" cy="128016"/>
          </a:xfrm>
          <a:prstGeom prst="ellipse">
            <a:avLst/>
          </a:prstGeom>
          <a:solidFill>
            <a:srgbClr val="F39C4A"/>
          </a:solidFill>
          <a:ln w="12700">
            <a:solidFill>
              <a:srgbClr val="F39C4A"/>
            </a:solidFill>
            <a:prstDash val="solid"/>
          </a:ln>
        </p:spPr>
      </p:sp>
      <p:sp>
        <p:nvSpPr>
          <p:cNvPr id="81" name="Shape 79"/>
          <p:cNvSpPr/>
          <p:nvPr/>
        </p:nvSpPr>
        <p:spPr>
          <a:xfrm>
            <a:off x="8037576" y="3593592"/>
            <a:ext cx="128016" cy="128016"/>
          </a:xfrm>
          <a:prstGeom prst="ellipse">
            <a:avLst/>
          </a:prstGeom>
          <a:solidFill>
            <a:srgbClr val="F39C4A"/>
          </a:solidFill>
          <a:ln w="12700">
            <a:solidFill>
              <a:srgbClr val="F39C4A"/>
            </a:solidFill>
            <a:prstDash val="solid"/>
          </a:ln>
        </p:spPr>
      </p:sp>
      <p:sp>
        <p:nvSpPr>
          <p:cNvPr id="82" name="Shape 80"/>
          <p:cNvSpPr/>
          <p:nvPr/>
        </p:nvSpPr>
        <p:spPr>
          <a:xfrm>
            <a:off x="8293608" y="3593592"/>
            <a:ext cx="128016" cy="128016"/>
          </a:xfrm>
          <a:prstGeom prst="ellipse">
            <a:avLst/>
          </a:prstGeom>
          <a:solidFill>
            <a:srgbClr val="F39C4A"/>
          </a:solidFill>
          <a:ln w="12700">
            <a:solidFill>
              <a:srgbClr val="F39C4A"/>
            </a:solidFill>
            <a:prstDash val="solid"/>
          </a:ln>
        </p:spPr>
      </p:sp>
      <p:sp>
        <p:nvSpPr>
          <p:cNvPr id="83" name="Shape 81"/>
          <p:cNvSpPr/>
          <p:nvPr/>
        </p:nvSpPr>
        <p:spPr>
          <a:xfrm>
            <a:off x="8549640" y="3593592"/>
            <a:ext cx="128016" cy="128016"/>
          </a:xfrm>
          <a:prstGeom prst="ellipse">
            <a:avLst/>
          </a:prstGeom>
          <a:solidFill>
            <a:srgbClr val="F39C4A"/>
          </a:solidFill>
          <a:ln w="12700">
            <a:solidFill>
              <a:srgbClr val="F39C4A"/>
            </a:solidFill>
            <a:prstDash val="solid"/>
          </a:ln>
        </p:spPr>
      </p:sp>
      <p:sp>
        <p:nvSpPr>
          <p:cNvPr id="84" name="Shape 82"/>
          <p:cNvSpPr/>
          <p:nvPr/>
        </p:nvSpPr>
        <p:spPr>
          <a:xfrm>
            <a:off x="8805672" y="3593592"/>
            <a:ext cx="128016" cy="128016"/>
          </a:xfrm>
          <a:prstGeom prst="ellipse">
            <a:avLst/>
          </a:prstGeom>
          <a:solidFill>
            <a:srgbClr val="F39C4A"/>
          </a:solidFill>
          <a:ln w="12700">
            <a:solidFill>
              <a:srgbClr val="F39C4A"/>
            </a:solidFill>
            <a:prstDash val="solid"/>
          </a:ln>
        </p:spPr>
      </p:sp>
      <p:sp>
        <p:nvSpPr>
          <p:cNvPr id="85" name="Shape 83"/>
          <p:cNvSpPr/>
          <p:nvPr/>
        </p:nvSpPr>
        <p:spPr>
          <a:xfrm>
            <a:off x="9061704" y="3593592"/>
            <a:ext cx="128016" cy="128016"/>
          </a:xfrm>
          <a:prstGeom prst="ellipse">
            <a:avLst/>
          </a:prstGeom>
          <a:solidFill>
            <a:srgbClr val="F39C4A"/>
          </a:solidFill>
          <a:ln w="12700">
            <a:solidFill>
              <a:srgbClr val="F39C4A"/>
            </a:solidFill>
            <a:prstDash val="solid"/>
          </a:ln>
        </p:spPr>
      </p:sp>
      <p:sp>
        <p:nvSpPr>
          <p:cNvPr id="86" name="Shape 84"/>
          <p:cNvSpPr/>
          <p:nvPr/>
        </p:nvSpPr>
        <p:spPr>
          <a:xfrm>
            <a:off x="9317736" y="3593592"/>
            <a:ext cx="128016" cy="128016"/>
          </a:xfrm>
          <a:prstGeom prst="ellipse">
            <a:avLst/>
          </a:prstGeom>
          <a:solidFill>
            <a:srgbClr val="F39C4A"/>
          </a:solidFill>
          <a:ln w="12700">
            <a:solidFill>
              <a:srgbClr val="F39C4A"/>
            </a:solidFill>
            <a:prstDash val="solid"/>
          </a:ln>
        </p:spPr>
      </p:sp>
      <p:sp>
        <p:nvSpPr>
          <p:cNvPr id="87" name="Shape 85"/>
          <p:cNvSpPr/>
          <p:nvPr/>
        </p:nvSpPr>
        <p:spPr>
          <a:xfrm>
            <a:off x="9573768" y="3593592"/>
            <a:ext cx="128016" cy="128016"/>
          </a:xfrm>
          <a:prstGeom prst="ellipse">
            <a:avLst/>
          </a:prstGeom>
          <a:solidFill>
            <a:srgbClr val="F39C4A"/>
          </a:solidFill>
          <a:ln w="12700">
            <a:solidFill>
              <a:srgbClr val="F39C4A"/>
            </a:solidFill>
            <a:prstDash val="solid"/>
          </a:ln>
        </p:spPr>
      </p:sp>
      <p:sp>
        <p:nvSpPr>
          <p:cNvPr id="88" name="Shape 86"/>
          <p:cNvSpPr/>
          <p:nvPr/>
        </p:nvSpPr>
        <p:spPr>
          <a:xfrm>
            <a:off x="9829800" y="3593592"/>
            <a:ext cx="128016" cy="128016"/>
          </a:xfrm>
          <a:prstGeom prst="ellipse">
            <a:avLst/>
          </a:prstGeom>
          <a:solidFill>
            <a:srgbClr val="F39C4A"/>
          </a:solidFill>
          <a:ln w="12700">
            <a:solidFill>
              <a:srgbClr val="F39C4A"/>
            </a:solidFill>
            <a:prstDash val="solid"/>
          </a:ln>
        </p:spPr>
      </p:sp>
      <p:sp>
        <p:nvSpPr>
          <p:cNvPr id="89" name="Shape 87"/>
          <p:cNvSpPr/>
          <p:nvPr/>
        </p:nvSpPr>
        <p:spPr>
          <a:xfrm>
            <a:off x="10085832" y="3593592"/>
            <a:ext cx="128016" cy="128016"/>
          </a:xfrm>
          <a:prstGeom prst="ellipse">
            <a:avLst/>
          </a:prstGeom>
          <a:solidFill>
            <a:srgbClr val="F39C4A"/>
          </a:solidFill>
          <a:ln w="12700">
            <a:solidFill>
              <a:srgbClr val="F39C4A"/>
            </a:solidFill>
            <a:prstDash val="solid"/>
          </a:ln>
        </p:spPr>
      </p:sp>
      <p:sp>
        <p:nvSpPr>
          <p:cNvPr id="90" name="Shape 88"/>
          <p:cNvSpPr/>
          <p:nvPr/>
        </p:nvSpPr>
        <p:spPr>
          <a:xfrm>
            <a:off x="7781544" y="3904488"/>
            <a:ext cx="128016" cy="128016"/>
          </a:xfrm>
          <a:prstGeom prst="ellipse">
            <a:avLst/>
          </a:prstGeom>
          <a:solidFill>
            <a:srgbClr val="F39C4A"/>
          </a:solidFill>
          <a:ln w="12700">
            <a:solidFill>
              <a:srgbClr val="F39C4A"/>
            </a:solidFill>
            <a:prstDash val="solid"/>
          </a:ln>
        </p:spPr>
      </p:sp>
      <p:sp>
        <p:nvSpPr>
          <p:cNvPr id="91" name="Shape 89"/>
          <p:cNvSpPr/>
          <p:nvPr/>
        </p:nvSpPr>
        <p:spPr>
          <a:xfrm>
            <a:off x="8037576" y="3904488"/>
            <a:ext cx="128016" cy="128016"/>
          </a:xfrm>
          <a:prstGeom prst="ellipse">
            <a:avLst/>
          </a:prstGeom>
          <a:solidFill>
            <a:srgbClr val="F39C4A"/>
          </a:solidFill>
          <a:ln w="12700">
            <a:solidFill>
              <a:srgbClr val="F39C4A"/>
            </a:solidFill>
            <a:prstDash val="solid"/>
          </a:ln>
        </p:spPr>
      </p:sp>
      <p:sp>
        <p:nvSpPr>
          <p:cNvPr id="92" name="Shape 90"/>
          <p:cNvSpPr/>
          <p:nvPr/>
        </p:nvSpPr>
        <p:spPr>
          <a:xfrm>
            <a:off x="8293608" y="3904488"/>
            <a:ext cx="128016" cy="128016"/>
          </a:xfrm>
          <a:prstGeom prst="ellipse">
            <a:avLst/>
          </a:prstGeom>
          <a:solidFill>
            <a:srgbClr val="F39C4A"/>
          </a:solidFill>
          <a:ln w="12700">
            <a:solidFill>
              <a:srgbClr val="F39C4A"/>
            </a:solidFill>
            <a:prstDash val="solid"/>
          </a:ln>
        </p:spPr>
      </p:sp>
      <p:sp>
        <p:nvSpPr>
          <p:cNvPr id="93" name="Shape 91"/>
          <p:cNvSpPr/>
          <p:nvPr/>
        </p:nvSpPr>
        <p:spPr>
          <a:xfrm>
            <a:off x="8549640" y="3904488"/>
            <a:ext cx="128016" cy="128016"/>
          </a:xfrm>
          <a:prstGeom prst="ellipse">
            <a:avLst/>
          </a:prstGeom>
          <a:solidFill>
            <a:srgbClr val="F39C4A"/>
          </a:solidFill>
          <a:ln w="12700">
            <a:solidFill>
              <a:srgbClr val="F39C4A"/>
            </a:solidFill>
            <a:prstDash val="solid"/>
          </a:ln>
        </p:spPr>
      </p:sp>
      <p:sp>
        <p:nvSpPr>
          <p:cNvPr id="94" name="Shape 92"/>
          <p:cNvSpPr/>
          <p:nvPr/>
        </p:nvSpPr>
        <p:spPr>
          <a:xfrm>
            <a:off x="8805672" y="3904488"/>
            <a:ext cx="128016" cy="128016"/>
          </a:xfrm>
          <a:prstGeom prst="ellipse">
            <a:avLst/>
          </a:prstGeom>
          <a:solidFill>
            <a:srgbClr val="F39C4A"/>
          </a:solidFill>
          <a:ln w="12700">
            <a:solidFill>
              <a:srgbClr val="F39C4A"/>
            </a:solidFill>
            <a:prstDash val="solid"/>
          </a:ln>
        </p:spPr>
      </p:sp>
      <p:sp>
        <p:nvSpPr>
          <p:cNvPr id="95" name="Shape 93"/>
          <p:cNvSpPr/>
          <p:nvPr/>
        </p:nvSpPr>
        <p:spPr>
          <a:xfrm>
            <a:off x="9061704" y="3904488"/>
            <a:ext cx="128016" cy="128016"/>
          </a:xfrm>
          <a:prstGeom prst="ellipse">
            <a:avLst/>
          </a:prstGeom>
          <a:solidFill>
            <a:srgbClr val="F39C4A"/>
          </a:solidFill>
          <a:ln w="12700">
            <a:solidFill>
              <a:srgbClr val="F39C4A"/>
            </a:solidFill>
            <a:prstDash val="solid"/>
          </a:ln>
        </p:spPr>
      </p:sp>
      <p:sp>
        <p:nvSpPr>
          <p:cNvPr id="96" name="Shape 94"/>
          <p:cNvSpPr/>
          <p:nvPr/>
        </p:nvSpPr>
        <p:spPr>
          <a:xfrm>
            <a:off x="9317736" y="3904488"/>
            <a:ext cx="128016" cy="128016"/>
          </a:xfrm>
          <a:prstGeom prst="ellipse">
            <a:avLst/>
          </a:prstGeom>
          <a:solidFill>
            <a:srgbClr val="F39C4A"/>
          </a:solidFill>
          <a:ln w="12700">
            <a:solidFill>
              <a:srgbClr val="F39C4A"/>
            </a:solidFill>
            <a:prstDash val="solid"/>
          </a:ln>
        </p:spPr>
      </p:sp>
      <p:sp>
        <p:nvSpPr>
          <p:cNvPr id="97" name="Shape 95"/>
          <p:cNvSpPr/>
          <p:nvPr/>
        </p:nvSpPr>
        <p:spPr>
          <a:xfrm>
            <a:off x="9573768" y="3904488"/>
            <a:ext cx="128016" cy="128016"/>
          </a:xfrm>
          <a:prstGeom prst="ellipse">
            <a:avLst/>
          </a:prstGeom>
          <a:solidFill>
            <a:srgbClr val="F39C4A"/>
          </a:solidFill>
          <a:ln w="12700">
            <a:solidFill>
              <a:srgbClr val="F39C4A"/>
            </a:solidFill>
            <a:prstDash val="solid"/>
          </a:ln>
        </p:spPr>
      </p:sp>
      <p:sp>
        <p:nvSpPr>
          <p:cNvPr id="98" name="Shape 96"/>
          <p:cNvSpPr/>
          <p:nvPr/>
        </p:nvSpPr>
        <p:spPr>
          <a:xfrm>
            <a:off x="9829800" y="3904488"/>
            <a:ext cx="128016" cy="128016"/>
          </a:xfrm>
          <a:prstGeom prst="ellipse">
            <a:avLst/>
          </a:prstGeom>
          <a:solidFill>
            <a:srgbClr val="F39C4A"/>
          </a:solidFill>
          <a:ln w="12700">
            <a:solidFill>
              <a:srgbClr val="F39C4A"/>
            </a:solidFill>
            <a:prstDash val="solid"/>
          </a:ln>
        </p:spPr>
      </p:sp>
      <p:sp>
        <p:nvSpPr>
          <p:cNvPr id="99" name="Shape 97"/>
          <p:cNvSpPr/>
          <p:nvPr/>
        </p:nvSpPr>
        <p:spPr>
          <a:xfrm>
            <a:off x="10085832" y="3904488"/>
            <a:ext cx="128016" cy="128016"/>
          </a:xfrm>
          <a:prstGeom prst="ellipse">
            <a:avLst/>
          </a:prstGeom>
          <a:solidFill>
            <a:srgbClr val="F39C4A"/>
          </a:solidFill>
          <a:ln w="12700">
            <a:solidFill>
              <a:srgbClr val="F39C4A"/>
            </a:solidFill>
            <a:prstDash val="solid"/>
          </a:ln>
        </p:spPr>
      </p:sp>
      <p:sp>
        <p:nvSpPr>
          <p:cNvPr id="100" name="Text 98"/>
          <p:cNvSpPr/>
          <p:nvPr/>
        </p:nvSpPr>
        <p:spPr>
          <a:xfrm>
            <a:off x="7315200" y="4736592"/>
            <a:ext cx="3474720" cy="256032"/>
          </a:xfrm>
          <a:prstGeom prst="rect">
            <a:avLst/>
          </a:prstGeom>
          <a:noFill/>
          <a:ln/>
        </p:spPr>
        <p:txBody>
          <a:bodyPr wrap="square" lIns="0" tIns="0" rIns="0" bIns="0" rtlCol="0" anchor="ctr"/>
          <a:lstStyle/>
          <a:p>
            <a:pPr marL="0" indent="0" algn="ctr">
              <a:buNone/>
            </a:pPr>
            <a:r>
              <a:rPr lang="en-US" sz="1150" b="1" dirty="0">
                <a:solidFill>
                  <a:srgbClr val="243447"/>
                </a:solidFill>
                <a:latin typeface="Times New Roman" panose="02020603050405020304" pitchFamily="18" charset="0"/>
                <a:cs typeface="Times New Roman" panose="02020603050405020304" pitchFamily="18" charset="0"/>
              </a:rPr>
              <a:t>Different courses can share a room</a:t>
            </a:r>
            <a:endParaRPr lang="en-US" sz="1150" dirty="0">
              <a:latin typeface="Times New Roman" panose="02020603050405020304" pitchFamily="18" charset="0"/>
              <a:cs typeface="Times New Roman" panose="02020603050405020304" pitchFamily="18" charset="0"/>
            </a:endParaRPr>
          </a:p>
        </p:txBody>
      </p:sp>
      <p:sp>
        <p:nvSpPr>
          <p:cNvPr id="101" name="Text 99"/>
          <p:cNvSpPr/>
          <p:nvPr/>
        </p:nvSpPr>
        <p:spPr>
          <a:xfrm>
            <a:off x="8156448" y="5093208"/>
            <a:ext cx="1600200" cy="274320"/>
          </a:xfrm>
          <a:prstGeom prst="rect">
            <a:avLst/>
          </a:prstGeom>
          <a:noFill/>
          <a:ln/>
        </p:spPr>
        <p:txBody>
          <a:bodyPr wrap="square" lIns="0" tIns="0" rIns="0" bIns="0" rtlCol="0" anchor="ctr"/>
          <a:lstStyle/>
          <a:p>
            <a:pPr marL="0" indent="0" algn="ctr">
              <a:buNone/>
            </a:pPr>
            <a:r>
              <a:rPr lang="en-US" sz="1500" b="1" dirty="0">
                <a:solidFill>
                  <a:srgbClr val="2D9D78"/>
                </a:solidFill>
                <a:latin typeface="Times New Roman" panose="02020603050405020304" pitchFamily="18" charset="0"/>
                <a:cs typeface="Times New Roman" panose="02020603050405020304" pitchFamily="18" charset="0"/>
              </a:rPr>
              <a:t>1 room opened</a:t>
            </a:r>
            <a:endParaRPr lang="en-US" sz="1500" dirty="0">
              <a:latin typeface="Times New Roman" panose="02020603050405020304" pitchFamily="18" charset="0"/>
              <a:cs typeface="Times New Roman" panose="02020603050405020304" pitchFamily="18" charset="0"/>
            </a:endParaRPr>
          </a:p>
        </p:txBody>
      </p:sp>
      <p:sp>
        <p:nvSpPr>
          <p:cNvPr id="102" name="Text 100"/>
          <p:cNvSpPr/>
          <p:nvPr/>
        </p:nvSpPr>
        <p:spPr>
          <a:xfrm>
            <a:off x="2286000" y="5779008"/>
            <a:ext cx="7635240" cy="292608"/>
          </a:xfrm>
          <a:prstGeom prst="rect">
            <a:avLst/>
          </a:prstGeom>
          <a:noFill/>
          <a:ln/>
        </p:spPr>
        <p:txBody>
          <a:bodyPr wrap="square" lIns="0" tIns="0" rIns="0" bIns="0" rtlCol="0" anchor="ctr"/>
          <a:lstStyle/>
          <a:p>
            <a:pPr marL="0" indent="0" algn="ctr">
              <a:buNone/>
            </a:pPr>
            <a:r>
              <a:rPr lang="en-US" sz="1300" b="1" dirty="0">
                <a:solidFill>
                  <a:srgbClr val="12304A"/>
                </a:solidFill>
                <a:latin typeface="Times New Roman" panose="02020603050405020304" pitchFamily="18" charset="0"/>
                <a:cs typeface="Times New Roman" panose="02020603050405020304" pitchFamily="18" charset="0"/>
              </a:rPr>
              <a:t>Fixed sessions • Same campus • Integrity constraints preserved</a:t>
            </a:r>
            <a:endParaRPr lang="en-US" sz="1300" dirty="0">
              <a:latin typeface="Times New Roman" panose="02020603050405020304" pitchFamily="18" charset="0"/>
              <a:cs typeface="Times New Roman" panose="02020603050405020304" pitchFamily="18" charset="0"/>
            </a:endParaRPr>
          </a:p>
        </p:txBody>
      </p:sp>
      <p:sp>
        <p:nvSpPr>
          <p:cNvPr id="104" name="Slide Number Placeholder 0"/>
          <p:cNvSpPr>
            <a:spLocks noGrp="1"/>
          </p:cNvSpPr>
          <p:nvPr>
            <p:ph type="sldNum" sz="quarter" idx="4294967295"/>
          </p:nvPr>
        </p:nvSpPr>
        <p:spPr>
          <a:xfrm>
            <a:off x="1175004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850">
                <a:solidFill>
                  <a:srgbClr val="6C788A"/>
                </a:solidFill>
                <a:latin typeface="Aptos"/>
                <a:ea typeface="Aptos"/>
                <a:cs typeface="Aptos"/>
              </a:defRPr>
            </a:lvl1pPr>
          </a:lstStyle>
          <a:p>
            <a:pPr algn="l"/>
            <a:fld id="{F7021451-1387-4CA6-816F-3879F97B5CBC}" type="slidenum">
              <a:rPr lang="en-US" b="0">
                <a:latin typeface="Times New Roman" panose="02020603050405020304" pitchFamily="18" charset="0"/>
                <a:cs typeface="Times New Roman" panose="02020603050405020304" pitchFamily="18" charset="0"/>
              </a:rPr>
              <a:t>2</a:t>
            </a:fld>
            <a:endParaRPr 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02920" y="292608"/>
            <a:ext cx="11155680" cy="475488"/>
          </a:xfrm>
          <a:prstGeom prst="rect">
            <a:avLst/>
          </a:prstGeom>
          <a:noFill/>
          <a:ln/>
        </p:spPr>
        <p:txBody>
          <a:bodyPr wrap="square" lIns="0" tIns="0" rIns="0" bIns="0" rtlCol="0" anchor="ctr"/>
          <a:lstStyle/>
          <a:p>
            <a:pPr marL="0" indent="0">
              <a:buNone/>
            </a:pPr>
            <a:r>
              <a:rPr lang="en-US" sz="2700" b="1" dirty="0">
                <a:solidFill>
                  <a:srgbClr val="12304A"/>
                </a:solidFill>
                <a:latin typeface="Times New Roman" panose="02020603050405020304" pitchFamily="18" charset="0"/>
                <a:ea typeface="Aptos Display" pitchFamily="34" charset="-122"/>
                <a:cs typeface="Times New Roman" panose="02020603050405020304" pitchFamily="18" charset="0"/>
              </a:rPr>
              <a:t>HCMUT case at a glance</a:t>
            </a:r>
            <a:endParaRPr lang="en-US" sz="2700" dirty="0">
              <a:latin typeface="Times New Roman" panose="02020603050405020304" pitchFamily="18" charset="0"/>
              <a:cs typeface="Times New Roman" panose="02020603050405020304" pitchFamily="18" charset="0"/>
            </a:endParaRPr>
          </a:p>
        </p:txBody>
      </p:sp>
      <p:sp>
        <p:nvSpPr>
          <p:cNvPr id="3" name="Text 1"/>
          <p:cNvSpPr/>
          <p:nvPr/>
        </p:nvSpPr>
        <p:spPr>
          <a:xfrm>
            <a:off x="521208" y="786384"/>
            <a:ext cx="10972800" cy="256032"/>
          </a:xfrm>
          <a:prstGeom prst="rect">
            <a:avLst/>
          </a:prstGeom>
          <a:noFill/>
          <a:ln/>
        </p:spPr>
        <p:txBody>
          <a:bodyPr wrap="square" lIns="0" tIns="0" rIns="0" bIns="0" rtlCol="0" anchor="ctr"/>
          <a:lstStyle/>
          <a:p>
            <a:pPr marL="0" indent="0">
              <a:buNone/>
            </a:pPr>
            <a:r>
              <a:rPr lang="en-US" sz="1150" dirty="0">
                <a:solidFill>
                  <a:srgbClr val="617184"/>
                </a:solidFill>
                <a:latin typeface="Times New Roman" panose="02020603050405020304" pitchFamily="18" charset="0"/>
                <a:ea typeface="Aptos" pitchFamily="34" charset="-122"/>
                <a:cs typeface="Times New Roman" panose="02020603050405020304" pitchFamily="18" charset="0"/>
              </a:rPr>
              <a:t>Semester 251 centralized examination period</a:t>
            </a:r>
            <a:endParaRPr lang="en-US" sz="1150" dirty="0">
              <a:latin typeface="Times New Roman" panose="02020603050405020304" pitchFamily="18" charset="0"/>
              <a:cs typeface="Times New Roman" panose="02020603050405020304" pitchFamily="18" charset="0"/>
            </a:endParaRPr>
          </a:p>
        </p:txBody>
      </p:sp>
      <p:sp>
        <p:nvSpPr>
          <p:cNvPr id="4" name="Shape 2"/>
          <p:cNvSpPr/>
          <p:nvPr/>
        </p:nvSpPr>
        <p:spPr>
          <a:xfrm>
            <a:off x="640080" y="1298448"/>
            <a:ext cx="2514600" cy="1572768"/>
          </a:xfrm>
          <a:prstGeom prst="roundRect">
            <a:avLst>
              <a:gd name="adj" fmla="val 6977"/>
            </a:avLst>
          </a:prstGeom>
          <a:solidFill>
            <a:srgbClr val="FFFFFF"/>
          </a:solidFill>
          <a:ln w="12700">
            <a:solidFill>
              <a:srgbClr val="DCE4EC"/>
            </a:solidFill>
            <a:prstDash val="solid"/>
          </a:ln>
        </p:spPr>
      </p:sp>
      <p:sp>
        <p:nvSpPr>
          <p:cNvPr id="5" name="Shape 3"/>
          <p:cNvSpPr/>
          <p:nvPr/>
        </p:nvSpPr>
        <p:spPr>
          <a:xfrm>
            <a:off x="640080" y="1298448"/>
            <a:ext cx="73152" cy="1572768"/>
          </a:xfrm>
          <a:prstGeom prst="rect">
            <a:avLst/>
          </a:prstGeom>
          <a:solidFill>
            <a:srgbClr val="3F6ED8"/>
          </a:solidFill>
          <a:ln w="12700">
            <a:solidFill>
              <a:srgbClr val="3F6ED8"/>
            </a:solidFill>
            <a:prstDash val="solid"/>
          </a:ln>
        </p:spPr>
      </p:sp>
      <p:sp>
        <p:nvSpPr>
          <p:cNvPr id="6" name="Text 4"/>
          <p:cNvSpPr/>
          <p:nvPr/>
        </p:nvSpPr>
        <p:spPr>
          <a:xfrm>
            <a:off x="868680" y="1481328"/>
            <a:ext cx="2148840" cy="438912"/>
          </a:xfrm>
          <a:prstGeom prst="rect">
            <a:avLst/>
          </a:prstGeom>
          <a:noFill/>
          <a:ln/>
        </p:spPr>
        <p:txBody>
          <a:bodyPr wrap="square" lIns="0" tIns="0" rIns="0" bIns="0" rtlCol="0" anchor="ctr"/>
          <a:lstStyle/>
          <a:p>
            <a:pPr marL="0" indent="0">
              <a:buNone/>
            </a:pPr>
            <a:r>
              <a:rPr lang="en-US" sz="2500" b="1" dirty="0">
                <a:solidFill>
                  <a:srgbClr val="12304A"/>
                </a:solidFill>
                <a:latin typeface="Times New Roman" panose="02020603050405020304" pitchFamily="18" charset="0"/>
                <a:cs typeface="Times New Roman" panose="02020603050405020304" pitchFamily="18" charset="0"/>
              </a:rPr>
              <a:t>115,641</a:t>
            </a:r>
            <a:endParaRPr lang="en-US" sz="2500" dirty="0">
              <a:latin typeface="Times New Roman" panose="02020603050405020304" pitchFamily="18" charset="0"/>
              <a:cs typeface="Times New Roman" panose="02020603050405020304" pitchFamily="18" charset="0"/>
            </a:endParaRPr>
          </a:p>
        </p:txBody>
      </p:sp>
      <p:sp>
        <p:nvSpPr>
          <p:cNvPr id="7" name="Text 5"/>
          <p:cNvSpPr/>
          <p:nvPr/>
        </p:nvSpPr>
        <p:spPr>
          <a:xfrm>
            <a:off x="868680" y="2011680"/>
            <a:ext cx="2148840" cy="365760"/>
          </a:xfrm>
          <a:prstGeom prst="rect">
            <a:avLst/>
          </a:prstGeom>
          <a:noFill/>
          <a:ln/>
        </p:spPr>
        <p:txBody>
          <a:bodyPr wrap="square" lIns="0" tIns="0" rIns="0" bIns="0" rtlCol="0" anchor="ctr"/>
          <a:lstStyle/>
          <a:p>
            <a:pPr marL="0" indent="0">
              <a:buNone/>
            </a:pPr>
            <a:r>
              <a:rPr lang="en-US" sz="1150" b="1" dirty="0">
                <a:solidFill>
                  <a:srgbClr val="243447"/>
                </a:solidFill>
                <a:latin typeface="Times New Roman" panose="02020603050405020304" pitchFamily="18" charset="0"/>
                <a:cs typeface="Times New Roman" panose="02020603050405020304" pitchFamily="18" charset="0"/>
              </a:rPr>
              <a:t>Total candidate demand</a:t>
            </a:r>
            <a:endParaRPr lang="en-US" sz="1150" dirty="0">
              <a:latin typeface="Times New Roman" panose="02020603050405020304" pitchFamily="18" charset="0"/>
              <a:cs typeface="Times New Roman" panose="02020603050405020304" pitchFamily="18" charset="0"/>
            </a:endParaRPr>
          </a:p>
        </p:txBody>
      </p:sp>
      <p:sp>
        <p:nvSpPr>
          <p:cNvPr id="8" name="Text 6"/>
          <p:cNvSpPr/>
          <p:nvPr/>
        </p:nvSpPr>
        <p:spPr>
          <a:xfrm>
            <a:off x="868680" y="2377440"/>
            <a:ext cx="2148840" cy="320040"/>
          </a:xfrm>
          <a:prstGeom prst="rect">
            <a:avLst/>
          </a:prstGeom>
          <a:noFill/>
          <a:ln/>
        </p:spPr>
        <p:txBody>
          <a:bodyPr wrap="square" lIns="0" tIns="0" rIns="0" bIns="0" rtlCol="0" anchor="ctr"/>
          <a:lstStyle/>
          <a:p>
            <a:pPr marL="0" indent="0">
              <a:buNone/>
            </a:pPr>
            <a:r>
              <a:rPr lang="en-US" sz="950" dirty="0">
                <a:solidFill>
                  <a:srgbClr val="617184"/>
                </a:solidFill>
                <a:latin typeface="Times New Roman" panose="02020603050405020304" pitchFamily="18" charset="0"/>
                <a:cs typeface="Times New Roman" panose="02020603050405020304" pitchFamily="18" charset="0"/>
              </a:rPr>
              <a:t>Across the full examination period</a:t>
            </a:r>
            <a:endParaRPr lang="en-US" sz="950" dirty="0">
              <a:latin typeface="Times New Roman" panose="02020603050405020304" pitchFamily="18" charset="0"/>
              <a:cs typeface="Times New Roman" panose="02020603050405020304" pitchFamily="18" charset="0"/>
            </a:endParaRPr>
          </a:p>
        </p:txBody>
      </p:sp>
      <p:sp>
        <p:nvSpPr>
          <p:cNvPr id="9" name="Shape 7"/>
          <p:cNvSpPr/>
          <p:nvPr/>
        </p:nvSpPr>
        <p:spPr>
          <a:xfrm>
            <a:off x="3337560" y="1298448"/>
            <a:ext cx="2514600" cy="1572768"/>
          </a:xfrm>
          <a:prstGeom prst="roundRect">
            <a:avLst>
              <a:gd name="adj" fmla="val 6977"/>
            </a:avLst>
          </a:prstGeom>
          <a:solidFill>
            <a:srgbClr val="FFFFFF"/>
          </a:solidFill>
          <a:ln w="12700">
            <a:solidFill>
              <a:srgbClr val="DCE4EC"/>
            </a:solidFill>
            <a:prstDash val="solid"/>
          </a:ln>
        </p:spPr>
      </p:sp>
      <p:sp>
        <p:nvSpPr>
          <p:cNvPr id="10" name="Shape 8"/>
          <p:cNvSpPr/>
          <p:nvPr/>
        </p:nvSpPr>
        <p:spPr>
          <a:xfrm>
            <a:off x="3337560" y="1298448"/>
            <a:ext cx="73152" cy="1572768"/>
          </a:xfrm>
          <a:prstGeom prst="rect">
            <a:avLst/>
          </a:prstGeom>
          <a:solidFill>
            <a:srgbClr val="F39C4A"/>
          </a:solidFill>
          <a:ln w="12700">
            <a:solidFill>
              <a:srgbClr val="F39C4A"/>
            </a:solidFill>
            <a:prstDash val="solid"/>
          </a:ln>
        </p:spPr>
      </p:sp>
      <p:sp>
        <p:nvSpPr>
          <p:cNvPr id="11" name="Text 9"/>
          <p:cNvSpPr/>
          <p:nvPr/>
        </p:nvSpPr>
        <p:spPr>
          <a:xfrm>
            <a:off x="3566160" y="1481328"/>
            <a:ext cx="2148840" cy="438912"/>
          </a:xfrm>
          <a:prstGeom prst="rect">
            <a:avLst/>
          </a:prstGeom>
          <a:noFill/>
          <a:ln/>
        </p:spPr>
        <p:txBody>
          <a:bodyPr wrap="square" lIns="0" tIns="0" rIns="0" bIns="0" rtlCol="0" anchor="ctr"/>
          <a:lstStyle/>
          <a:p>
            <a:pPr marL="0" indent="0">
              <a:buNone/>
            </a:pPr>
            <a:r>
              <a:rPr lang="en-US" sz="2500" b="1" dirty="0">
                <a:solidFill>
                  <a:srgbClr val="12304A"/>
                </a:solidFill>
                <a:latin typeface="Times New Roman" panose="02020603050405020304" pitchFamily="18" charset="0"/>
                <a:cs typeface="Times New Roman" panose="02020603050405020304" pitchFamily="18" charset="0"/>
              </a:rPr>
              <a:t>3,392</a:t>
            </a:r>
            <a:endParaRPr lang="en-US" sz="2500" dirty="0">
              <a:latin typeface="Times New Roman" panose="02020603050405020304" pitchFamily="18" charset="0"/>
              <a:cs typeface="Times New Roman" panose="02020603050405020304" pitchFamily="18" charset="0"/>
            </a:endParaRPr>
          </a:p>
        </p:txBody>
      </p:sp>
      <p:sp>
        <p:nvSpPr>
          <p:cNvPr id="12" name="Text 10"/>
          <p:cNvSpPr/>
          <p:nvPr/>
        </p:nvSpPr>
        <p:spPr>
          <a:xfrm>
            <a:off x="3566160" y="2011680"/>
            <a:ext cx="2148840" cy="365760"/>
          </a:xfrm>
          <a:prstGeom prst="rect">
            <a:avLst/>
          </a:prstGeom>
          <a:noFill/>
          <a:ln/>
        </p:spPr>
        <p:txBody>
          <a:bodyPr wrap="square" lIns="0" tIns="0" rIns="0" bIns="0" rtlCol="0" anchor="ctr"/>
          <a:lstStyle/>
          <a:p>
            <a:pPr marL="0" indent="0">
              <a:buNone/>
            </a:pPr>
            <a:r>
              <a:rPr lang="en-US" sz="1150" b="1" dirty="0">
                <a:solidFill>
                  <a:srgbClr val="243447"/>
                </a:solidFill>
                <a:latin typeface="Times New Roman" panose="02020603050405020304" pitchFamily="18" charset="0"/>
                <a:cs typeface="Times New Roman" panose="02020603050405020304" pitchFamily="18" charset="0"/>
              </a:rPr>
              <a:t>Baseline room usages</a:t>
            </a:r>
            <a:endParaRPr lang="en-US" sz="1150" dirty="0">
              <a:latin typeface="Times New Roman" panose="02020603050405020304" pitchFamily="18" charset="0"/>
              <a:cs typeface="Times New Roman" panose="02020603050405020304" pitchFamily="18" charset="0"/>
            </a:endParaRPr>
          </a:p>
        </p:txBody>
      </p:sp>
      <p:sp>
        <p:nvSpPr>
          <p:cNvPr id="13" name="Text 11"/>
          <p:cNvSpPr/>
          <p:nvPr/>
        </p:nvSpPr>
        <p:spPr>
          <a:xfrm>
            <a:off x="3566160" y="2377440"/>
            <a:ext cx="2148840" cy="320040"/>
          </a:xfrm>
          <a:prstGeom prst="rect">
            <a:avLst/>
          </a:prstGeom>
          <a:noFill/>
          <a:ln/>
        </p:spPr>
        <p:txBody>
          <a:bodyPr wrap="square" lIns="0" tIns="0" rIns="0" bIns="0" rtlCol="0" anchor="ctr"/>
          <a:lstStyle/>
          <a:p>
            <a:pPr marL="0" indent="0">
              <a:buNone/>
            </a:pPr>
            <a:r>
              <a:rPr lang="en-US" sz="950" dirty="0">
                <a:solidFill>
                  <a:srgbClr val="617184"/>
                </a:solidFill>
                <a:latin typeface="Times New Roman" panose="02020603050405020304" pitchFamily="18" charset="0"/>
                <a:cs typeface="Times New Roman" panose="02020603050405020304" pitchFamily="18" charset="0"/>
              </a:rPr>
              <a:t>81 session slots across 19 days</a:t>
            </a:r>
            <a:endParaRPr lang="en-US" sz="950" dirty="0">
              <a:latin typeface="Times New Roman" panose="02020603050405020304" pitchFamily="18" charset="0"/>
              <a:cs typeface="Times New Roman" panose="02020603050405020304" pitchFamily="18" charset="0"/>
            </a:endParaRPr>
          </a:p>
        </p:txBody>
      </p:sp>
      <p:sp>
        <p:nvSpPr>
          <p:cNvPr id="14" name="Shape 12"/>
          <p:cNvSpPr/>
          <p:nvPr/>
        </p:nvSpPr>
        <p:spPr>
          <a:xfrm>
            <a:off x="6035040" y="1298448"/>
            <a:ext cx="2514600" cy="1572768"/>
          </a:xfrm>
          <a:prstGeom prst="roundRect">
            <a:avLst>
              <a:gd name="adj" fmla="val 6977"/>
            </a:avLst>
          </a:prstGeom>
          <a:solidFill>
            <a:srgbClr val="FFFFFF"/>
          </a:solidFill>
          <a:ln w="12700">
            <a:solidFill>
              <a:srgbClr val="DCE4EC"/>
            </a:solidFill>
            <a:prstDash val="solid"/>
          </a:ln>
        </p:spPr>
      </p:sp>
      <p:sp>
        <p:nvSpPr>
          <p:cNvPr id="15" name="Shape 13"/>
          <p:cNvSpPr/>
          <p:nvPr/>
        </p:nvSpPr>
        <p:spPr>
          <a:xfrm>
            <a:off x="6035040" y="1298448"/>
            <a:ext cx="73152" cy="1572768"/>
          </a:xfrm>
          <a:prstGeom prst="rect">
            <a:avLst/>
          </a:prstGeom>
          <a:solidFill>
            <a:srgbClr val="18A7A0"/>
          </a:solidFill>
          <a:ln w="12700">
            <a:solidFill>
              <a:srgbClr val="18A7A0"/>
            </a:solidFill>
            <a:prstDash val="solid"/>
          </a:ln>
        </p:spPr>
      </p:sp>
      <p:sp>
        <p:nvSpPr>
          <p:cNvPr id="16" name="Text 14"/>
          <p:cNvSpPr/>
          <p:nvPr/>
        </p:nvSpPr>
        <p:spPr>
          <a:xfrm>
            <a:off x="6263640" y="1481328"/>
            <a:ext cx="2148840" cy="438912"/>
          </a:xfrm>
          <a:prstGeom prst="rect">
            <a:avLst/>
          </a:prstGeom>
          <a:noFill/>
          <a:ln/>
        </p:spPr>
        <p:txBody>
          <a:bodyPr wrap="square" lIns="0" tIns="0" rIns="0" bIns="0" rtlCol="0" anchor="ctr"/>
          <a:lstStyle/>
          <a:p>
            <a:pPr marL="0" indent="0">
              <a:buNone/>
            </a:pPr>
            <a:r>
              <a:rPr lang="en-US" sz="2500" b="1" dirty="0">
                <a:solidFill>
                  <a:srgbClr val="12304A"/>
                </a:solidFill>
                <a:latin typeface="Times New Roman" panose="02020603050405020304" pitchFamily="18" charset="0"/>
                <a:cs typeface="Times New Roman" panose="02020603050405020304" pitchFamily="18" charset="0"/>
              </a:rPr>
              <a:t>17,808</a:t>
            </a:r>
            <a:endParaRPr lang="en-US" sz="2500" dirty="0">
              <a:latin typeface="Times New Roman" panose="02020603050405020304" pitchFamily="18" charset="0"/>
              <a:cs typeface="Times New Roman" panose="02020603050405020304" pitchFamily="18" charset="0"/>
            </a:endParaRPr>
          </a:p>
        </p:txBody>
      </p:sp>
      <p:sp>
        <p:nvSpPr>
          <p:cNvPr id="17" name="Text 15"/>
          <p:cNvSpPr/>
          <p:nvPr/>
        </p:nvSpPr>
        <p:spPr>
          <a:xfrm>
            <a:off x="6263640" y="2011680"/>
            <a:ext cx="2148840" cy="365760"/>
          </a:xfrm>
          <a:prstGeom prst="rect">
            <a:avLst/>
          </a:prstGeom>
          <a:noFill/>
          <a:ln/>
        </p:spPr>
        <p:txBody>
          <a:bodyPr wrap="square" lIns="0" tIns="0" rIns="0" bIns="0" rtlCol="0" anchor="ctr"/>
          <a:lstStyle/>
          <a:p>
            <a:pPr marL="0" indent="0">
              <a:buNone/>
            </a:pPr>
            <a:r>
              <a:rPr lang="en-US" sz="1150" b="1" dirty="0">
                <a:solidFill>
                  <a:srgbClr val="243447"/>
                </a:solidFill>
                <a:latin typeface="Times New Roman" panose="02020603050405020304" pitchFamily="18" charset="0"/>
                <a:cs typeface="Times New Roman" panose="02020603050405020304" pitchFamily="18" charset="0"/>
              </a:rPr>
              <a:t>Estimated staff-hours</a:t>
            </a:r>
            <a:endParaRPr lang="en-US" sz="1150" dirty="0">
              <a:latin typeface="Times New Roman" panose="02020603050405020304" pitchFamily="18" charset="0"/>
              <a:cs typeface="Times New Roman" panose="02020603050405020304" pitchFamily="18" charset="0"/>
            </a:endParaRPr>
          </a:p>
        </p:txBody>
      </p:sp>
      <p:sp>
        <p:nvSpPr>
          <p:cNvPr id="18" name="Text 16"/>
          <p:cNvSpPr/>
          <p:nvPr/>
        </p:nvSpPr>
        <p:spPr>
          <a:xfrm>
            <a:off x="6263640" y="2377440"/>
            <a:ext cx="2148840" cy="320040"/>
          </a:xfrm>
          <a:prstGeom prst="rect">
            <a:avLst/>
          </a:prstGeom>
          <a:noFill/>
          <a:ln/>
        </p:spPr>
        <p:txBody>
          <a:bodyPr wrap="square" lIns="0" tIns="0" rIns="0" bIns="0" rtlCol="0" anchor="ctr"/>
          <a:lstStyle/>
          <a:p>
            <a:pPr marL="0" indent="0">
              <a:buNone/>
            </a:pPr>
            <a:r>
              <a:rPr lang="en-US" sz="950" dirty="0">
                <a:solidFill>
                  <a:srgbClr val="617184"/>
                </a:solidFill>
                <a:latin typeface="Times New Roman" panose="02020603050405020304" pitchFamily="18" charset="0"/>
                <a:cs typeface="Times New Roman" panose="02020603050405020304" pitchFamily="18" charset="0"/>
              </a:rPr>
              <a:t>Supervision workload</a:t>
            </a:r>
            <a:endParaRPr lang="en-US" sz="950" dirty="0">
              <a:latin typeface="Times New Roman" panose="02020603050405020304" pitchFamily="18" charset="0"/>
              <a:cs typeface="Times New Roman" panose="02020603050405020304" pitchFamily="18" charset="0"/>
            </a:endParaRPr>
          </a:p>
        </p:txBody>
      </p:sp>
      <p:sp>
        <p:nvSpPr>
          <p:cNvPr id="19" name="Shape 17"/>
          <p:cNvSpPr/>
          <p:nvPr/>
        </p:nvSpPr>
        <p:spPr>
          <a:xfrm>
            <a:off x="8732520" y="1298448"/>
            <a:ext cx="2514600" cy="1572768"/>
          </a:xfrm>
          <a:prstGeom prst="roundRect">
            <a:avLst>
              <a:gd name="adj" fmla="val 6977"/>
            </a:avLst>
          </a:prstGeom>
          <a:solidFill>
            <a:srgbClr val="FFFFFF"/>
          </a:solidFill>
          <a:ln w="12700">
            <a:solidFill>
              <a:srgbClr val="DCE4EC"/>
            </a:solidFill>
            <a:prstDash val="solid"/>
          </a:ln>
        </p:spPr>
      </p:sp>
      <p:sp>
        <p:nvSpPr>
          <p:cNvPr id="20" name="Shape 18"/>
          <p:cNvSpPr/>
          <p:nvPr/>
        </p:nvSpPr>
        <p:spPr>
          <a:xfrm>
            <a:off x="8732520" y="1298448"/>
            <a:ext cx="73152" cy="1572768"/>
          </a:xfrm>
          <a:prstGeom prst="rect">
            <a:avLst/>
          </a:prstGeom>
          <a:solidFill>
            <a:srgbClr val="D94B4B"/>
          </a:solidFill>
          <a:ln w="12700">
            <a:solidFill>
              <a:srgbClr val="D94B4B"/>
            </a:solidFill>
            <a:prstDash val="solid"/>
          </a:ln>
        </p:spPr>
      </p:sp>
      <p:sp>
        <p:nvSpPr>
          <p:cNvPr id="21" name="Text 19"/>
          <p:cNvSpPr/>
          <p:nvPr/>
        </p:nvSpPr>
        <p:spPr>
          <a:xfrm>
            <a:off x="8961120" y="1481328"/>
            <a:ext cx="2148840" cy="438912"/>
          </a:xfrm>
          <a:prstGeom prst="rect">
            <a:avLst/>
          </a:prstGeom>
          <a:noFill/>
          <a:ln/>
        </p:spPr>
        <p:txBody>
          <a:bodyPr wrap="square" lIns="0" tIns="0" rIns="0" bIns="0" rtlCol="0" anchor="ctr"/>
          <a:lstStyle/>
          <a:p>
            <a:pPr marL="0" indent="0">
              <a:buNone/>
            </a:pPr>
            <a:r>
              <a:rPr lang="en-US" sz="2500" b="1" dirty="0">
                <a:solidFill>
                  <a:srgbClr val="12304A"/>
                </a:solidFill>
                <a:latin typeface="Times New Roman" panose="02020603050405020304" pitchFamily="18" charset="0"/>
                <a:cs typeface="Times New Roman" panose="02020603050405020304" pitchFamily="18" charset="0"/>
              </a:rPr>
              <a:t>39.5%</a:t>
            </a:r>
            <a:endParaRPr lang="en-US" sz="2500" dirty="0">
              <a:latin typeface="Times New Roman" panose="02020603050405020304" pitchFamily="18" charset="0"/>
              <a:cs typeface="Times New Roman" panose="02020603050405020304" pitchFamily="18" charset="0"/>
            </a:endParaRPr>
          </a:p>
        </p:txBody>
      </p:sp>
      <p:sp>
        <p:nvSpPr>
          <p:cNvPr id="22" name="Text 20"/>
          <p:cNvSpPr/>
          <p:nvPr/>
        </p:nvSpPr>
        <p:spPr>
          <a:xfrm>
            <a:off x="8961120" y="2011680"/>
            <a:ext cx="2148840" cy="365760"/>
          </a:xfrm>
          <a:prstGeom prst="rect">
            <a:avLst/>
          </a:prstGeom>
          <a:noFill/>
          <a:ln/>
        </p:spPr>
        <p:txBody>
          <a:bodyPr wrap="square" lIns="0" tIns="0" rIns="0" bIns="0" rtlCol="0" anchor="ctr"/>
          <a:lstStyle/>
          <a:p>
            <a:pPr marL="0" indent="0">
              <a:buNone/>
            </a:pPr>
            <a:r>
              <a:rPr lang="en-US" sz="1150" b="1" dirty="0">
                <a:solidFill>
                  <a:srgbClr val="243447"/>
                </a:solidFill>
                <a:latin typeface="Times New Roman" panose="02020603050405020304" pitchFamily="18" charset="0"/>
                <a:cs typeface="Times New Roman" panose="02020603050405020304" pitchFamily="18" charset="0"/>
              </a:rPr>
              <a:t>Avg. physical utilization</a:t>
            </a:r>
            <a:endParaRPr lang="en-US" sz="1150" dirty="0">
              <a:latin typeface="Times New Roman" panose="02020603050405020304" pitchFamily="18" charset="0"/>
              <a:cs typeface="Times New Roman" panose="02020603050405020304" pitchFamily="18" charset="0"/>
            </a:endParaRPr>
          </a:p>
        </p:txBody>
      </p:sp>
      <p:sp>
        <p:nvSpPr>
          <p:cNvPr id="23" name="Text 21"/>
          <p:cNvSpPr/>
          <p:nvPr/>
        </p:nvSpPr>
        <p:spPr>
          <a:xfrm>
            <a:off x="8961120" y="2377440"/>
            <a:ext cx="2148840" cy="320040"/>
          </a:xfrm>
          <a:prstGeom prst="rect">
            <a:avLst/>
          </a:prstGeom>
          <a:noFill/>
          <a:ln/>
        </p:spPr>
        <p:txBody>
          <a:bodyPr wrap="square" lIns="0" tIns="0" rIns="0" bIns="0" rtlCol="0" anchor="ctr"/>
          <a:lstStyle/>
          <a:p>
            <a:pPr marL="0" indent="0">
              <a:buNone/>
            </a:pPr>
            <a:r>
              <a:rPr lang="en-US" sz="950" dirty="0">
                <a:solidFill>
                  <a:srgbClr val="617184"/>
                </a:solidFill>
                <a:latin typeface="Times New Roman" panose="02020603050405020304" pitchFamily="18" charset="0"/>
                <a:cs typeface="Times New Roman" panose="02020603050405020304" pitchFamily="18" charset="0"/>
              </a:rPr>
              <a:t>Substantial unused capacity</a:t>
            </a:r>
            <a:endParaRPr lang="en-US" sz="950" dirty="0">
              <a:latin typeface="Times New Roman" panose="02020603050405020304" pitchFamily="18" charset="0"/>
              <a:cs typeface="Times New Roman" panose="02020603050405020304" pitchFamily="18" charset="0"/>
            </a:endParaRPr>
          </a:p>
        </p:txBody>
      </p:sp>
      <p:sp>
        <p:nvSpPr>
          <p:cNvPr id="24" name="Shape 22"/>
          <p:cNvSpPr/>
          <p:nvPr/>
        </p:nvSpPr>
        <p:spPr>
          <a:xfrm>
            <a:off x="658368" y="3218688"/>
            <a:ext cx="5349240" cy="2331720"/>
          </a:xfrm>
          <a:prstGeom prst="roundRect">
            <a:avLst>
              <a:gd name="adj" fmla="val 4706"/>
            </a:avLst>
          </a:prstGeom>
          <a:solidFill>
            <a:srgbClr val="FFFFFF"/>
          </a:solidFill>
          <a:ln w="12700">
            <a:solidFill>
              <a:srgbClr val="DCE4EC"/>
            </a:solidFill>
            <a:prstDash val="solid"/>
          </a:ln>
        </p:spPr>
      </p:sp>
      <p:sp>
        <p:nvSpPr>
          <p:cNvPr id="25" name="Text 23"/>
          <p:cNvSpPr/>
          <p:nvPr/>
        </p:nvSpPr>
        <p:spPr>
          <a:xfrm>
            <a:off x="960120" y="3493008"/>
            <a:ext cx="2468880" cy="310896"/>
          </a:xfrm>
          <a:prstGeom prst="rect">
            <a:avLst/>
          </a:prstGeom>
          <a:noFill/>
          <a:ln/>
        </p:spPr>
        <p:txBody>
          <a:bodyPr wrap="square" lIns="0" tIns="0" rIns="0" bIns="0" rtlCol="0" anchor="ctr"/>
          <a:lstStyle/>
          <a:p>
            <a:pPr marL="0" indent="0">
              <a:buNone/>
            </a:pPr>
            <a:r>
              <a:rPr lang="en-US" sz="1700" b="1" dirty="0">
                <a:solidFill>
                  <a:srgbClr val="12304A"/>
                </a:solidFill>
                <a:latin typeface="Times New Roman" panose="02020603050405020304" pitchFamily="18" charset="0"/>
                <a:cs typeface="Times New Roman" panose="02020603050405020304" pitchFamily="18" charset="0"/>
              </a:rPr>
              <a:t>Two-campus constraint</a:t>
            </a:r>
            <a:endParaRPr lang="en-US" sz="1700" dirty="0">
              <a:latin typeface="Times New Roman" panose="02020603050405020304" pitchFamily="18" charset="0"/>
              <a:cs typeface="Times New Roman" panose="02020603050405020304" pitchFamily="18" charset="0"/>
            </a:endParaRPr>
          </a:p>
        </p:txBody>
      </p:sp>
      <p:sp>
        <p:nvSpPr>
          <p:cNvPr id="26" name="Text 24"/>
          <p:cNvSpPr/>
          <p:nvPr/>
        </p:nvSpPr>
        <p:spPr>
          <a:xfrm>
            <a:off x="1005840" y="4151376"/>
            <a:ext cx="1143000" cy="274320"/>
          </a:xfrm>
          <a:prstGeom prst="rect">
            <a:avLst/>
          </a:prstGeom>
          <a:noFill/>
          <a:ln/>
        </p:spPr>
        <p:txBody>
          <a:bodyPr wrap="square" lIns="0" tIns="0" rIns="0" bIns="0" rtlCol="0" anchor="ctr"/>
          <a:lstStyle/>
          <a:p>
            <a:pPr marL="0" indent="0" algn="ctr">
              <a:buNone/>
            </a:pPr>
            <a:r>
              <a:rPr lang="en-US" sz="1200" b="1" dirty="0">
                <a:solidFill>
                  <a:srgbClr val="3F6ED8"/>
                </a:solidFill>
                <a:latin typeface="Times New Roman" panose="02020603050405020304" pitchFamily="18" charset="0"/>
                <a:cs typeface="Times New Roman" panose="02020603050405020304" pitchFamily="18" charset="0"/>
              </a:rPr>
              <a:t>Campus 1</a:t>
            </a:r>
            <a:endParaRPr lang="en-US" sz="1200" dirty="0">
              <a:latin typeface="Times New Roman" panose="02020603050405020304" pitchFamily="18" charset="0"/>
              <a:cs typeface="Times New Roman" panose="02020603050405020304" pitchFamily="18" charset="0"/>
            </a:endParaRPr>
          </a:p>
        </p:txBody>
      </p:sp>
      <p:sp>
        <p:nvSpPr>
          <p:cNvPr id="27" name="Text 25"/>
          <p:cNvSpPr/>
          <p:nvPr/>
        </p:nvSpPr>
        <p:spPr>
          <a:xfrm>
            <a:off x="4389120" y="4151376"/>
            <a:ext cx="1143000" cy="274320"/>
          </a:xfrm>
          <a:prstGeom prst="rect">
            <a:avLst/>
          </a:prstGeom>
          <a:noFill/>
          <a:ln/>
        </p:spPr>
        <p:txBody>
          <a:bodyPr wrap="square" lIns="0" tIns="0" rIns="0" bIns="0" rtlCol="0" anchor="ctr"/>
          <a:lstStyle/>
          <a:p>
            <a:pPr marL="0" indent="0" algn="ctr">
              <a:buNone/>
            </a:pPr>
            <a:r>
              <a:rPr lang="en-US" sz="1200" b="1" dirty="0">
                <a:solidFill>
                  <a:srgbClr val="F39C4A"/>
                </a:solidFill>
                <a:latin typeface="Times New Roman" panose="02020603050405020304" pitchFamily="18" charset="0"/>
                <a:cs typeface="Times New Roman" panose="02020603050405020304" pitchFamily="18" charset="0"/>
              </a:rPr>
              <a:t>Campus 2</a:t>
            </a:r>
            <a:endParaRPr lang="en-US" sz="1200" dirty="0">
              <a:latin typeface="Times New Roman" panose="02020603050405020304" pitchFamily="18" charset="0"/>
              <a:cs typeface="Times New Roman" panose="02020603050405020304" pitchFamily="18" charset="0"/>
            </a:endParaRPr>
          </a:p>
        </p:txBody>
      </p:sp>
      <p:sp>
        <p:nvSpPr>
          <p:cNvPr id="28" name="Shape 26"/>
          <p:cNvSpPr/>
          <p:nvPr/>
        </p:nvSpPr>
        <p:spPr>
          <a:xfrm>
            <a:off x="1298448" y="4553712"/>
            <a:ext cx="502920" cy="502920"/>
          </a:xfrm>
          <a:prstGeom prst="ellipse">
            <a:avLst/>
          </a:prstGeom>
          <a:solidFill>
            <a:srgbClr val="3F6ED8"/>
          </a:solidFill>
          <a:ln w="12700">
            <a:solidFill>
              <a:srgbClr val="3F6ED8"/>
            </a:solidFill>
            <a:prstDash val="solid"/>
          </a:ln>
        </p:spPr>
      </p:sp>
      <p:sp>
        <p:nvSpPr>
          <p:cNvPr id="29" name="Shape 27"/>
          <p:cNvSpPr/>
          <p:nvPr/>
        </p:nvSpPr>
        <p:spPr>
          <a:xfrm>
            <a:off x="4700016" y="4553712"/>
            <a:ext cx="502920" cy="502920"/>
          </a:xfrm>
          <a:prstGeom prst="ellipse">
            <a:avLst/>
          </a:prstGeom>
          <a:solidFill>
            <a:srgbClr val="F39C4A"/>
          </a:solidFill>
          <a:ln w="12700">
            <a:solidFill>
              <a:srgbClr val="F39C4A"/>
            </a:solidFill>
            <a:prstDash val="solid"/>
          </a:ln>
        </p:spPr>
      </p:sp>
      <p:sp>
        <p:nvSpPr>
          <p:cNvPr id="30" name="Shape 28"/>
          <p:cNvSpPr/>
          <p:nvPr/>
        </p:nvSpPr>
        <p:spPr>
          <a:xfrm>
            <a:off x="1792224" y="4800600"/>
            <a:ext cx="2907792" cy="0"/>
          </a:xfrm>
          <a:prstGeom prst="line">
            <a:avLst/>
          </a:prstGeom>
          <a:noFill/>
          <a:ln w="38100">
            <a:solidFill>
              <a:srgbClr val="9AA8B8"/>
            </a:solidFill>
            <a:prstDash val="solid"/>
          </a:ln>
        </p:spPr>
      </p:sp>
      <p:sp>
        <p:nvSpPr>
          <p:cNvPr id="31" name="Shape 29"/>
          <p:cNvSpPr/>
          <p:nvPr/>
        </p:nvSpPr>
        <p:spPr>
          <a:xfrm>
            <a:off x="2496312" y="4572000"/>
            <a:ext cx="1508760" cy="329184"/>
          </a:xfrm>
          <a:prstGeom prst="roundRect">
            <a:avLst>
              <a:gd name="adj" fmla="val 50000"/>
            </a:avLst>
          </a:prstGeom>
          <a:solidFill>
            <a:srgbClr val="EEF2F6"/>
          </a:solidFill>
          <a:ln w="12700">
            <a:solidFill>
              <a:srgbClr val="EEF2F6"/>
            </a:solidFill>
            <a:prstDash val="solid"/>
          </a:ln>
        </p:spPr>
      </p:sp>
      <p:sp>
        <p:nvSpPr>
          <p:cNvPr id="32" name="Text 30"/>
          <p:cNvSpPr/>
          <p:nvPr/>
        </p:nvSpPr>
        <p:spPr>
          <a:xfrm>
            <a:off x="2569464" y="4640580"/>
            <a:ext cx="1362456" cy="164592"/>
          </a:xfrm>
          <a:prstGeom prst="rect">
            <a:avLst/>
          </a:prstGeom>
          <a:noFill/>
          <a:ln/>
        </p:spPr>
        <p:txBody>
          <a:bodyPr wrap="square" lIns="0" tIns="0" rIns="0" bIns="0" rtlCol="0" anchor="ctr"/>
          <a:lstStyle/>
          <a:p>
            <a:pPr marL="0" indent="0" algn="ctr">
              <a:buNone/>
            </a:pPr>
            <a:r>
              <a:rPr lang="en-US" sz="1000" b="1" dirty="0">
                <a:solidFill>
                  <a:srgbClr val="617184"/>
                </a:solidFill>
                <a:latin typeface="Times New Roman" panose="02020603050405020304" pitchFamily="18" charset="0"/>
                <a:cs typeface="Times New Roman" panose="02020603050405020304" pitchFamily="18" charset="0"/>
              </a:rPr>
              <a:t>≈ 28 km apart</a:t>
            </a:r>
            <a:endParaRPr lang="en-US" sz="1000" dirty="0">
              <a:latin typeface="Times New Roman" panose="02020603050405020304" pitchFamily="18" charset="0"/>
              <a:cs typeface="Times New Roman" panose="02020603050405020304" pitchFamily="18" charset="0"/>
            </a:endParaRPr>
          </a:p>
        </p:txBody>
      </p:sp>
      <p:sp>
        <p:nvSpPr>
          <p:cNvPr id="33" name="Text 31"/>
          <p:cNvSpPr/>
          <p:nvPr/>
        </p:nvSpPr>
        <p:spPr>
          <a:xfrm>
            <a:off x="960120" y="5212080"/>
            <a:ext cx="4736592" cy="256032"/>
          </a:xfrm>
          <a:prstGeom prst="rect">
            <a:avLst/>
          </a:prstGeom>
          <a:noFill/>
          <a:ln/>
        </p:spPr>
        <p:txBody>
          <a:bodyPr wrap="square" lIns="0" tIns="0" rIns="0" bIns="0" rtlCol="0" anchor="ctr"/>
          <a:lstStyle/>
          <a:p>
            <a:pPr marL="0" indent="0" algn="ctr">
              <a:buNone/>
            </a:pPr>
            <a:r>
              <a:rPr lang="en-US" sz="1050" dirty="0">
                <a:solidFill>
                  <a:srgbClr val="617184"/>
                </a:solidFill>
                <a:latin typeface="Times New Roman" panose="02020603050405020304" pitchFamily="18" charset="0"/>
                <a:cs typeface="Times New Roman" panose="02020603050405020304" pitchFamily="18" charset="0"/>
              </a:rPr>
              <a:t>No candidate reassignment across campuses within a session</a:t>
            </a:r>
            <a:endParaRPr lang="en-US" sz="1050" dirty="0">
              <a:latin typeface="Times New Roman" panose="02020603050405020304" pitchFamily="18" charset="0"/>
              <a:cs typeface="Times New Roman" panose="02020603050405020304" pitchFamily="18" charset="0"/>
            </a:endParaRPr>
          </a:p>
        </p:txBody>
      </p:sp>
      <p:sp>
        <p:nvSpPr>
          <p:cNvPr id="34" name="Shape 32"/>
          <p:cNvSpPr/>
          <p:nvPr/>
        </p:nvSpPr>
        <p:spPr>
          <a:xfrm>
            <a:off x="6217920" y="3218688"/>
            <a:ext cx="5029200" cy="2331720"/>
          </a:xfrm>
          <a:prstGeom prst="roundRect">
            <a:avLst>
              <a:gd name="adj" fmla="val 4706"/>
            </a:avLst>
          </a:prstGeom>
          <a:solidFill>
            <a:srgbClr val="E8F7F5"/>
          </a:solidFill>
          <a:ln w="12700">
            <a:solidFill>
              <a:srgbClr val="CBE9E5"/>
            </a:solidFill>
            <a:prstDash val="solid"/>
          </a:ln>
        </p:spPr>
      </p:sp>
      <p:sp>
        <p:nvSpPr>
          <p:cNvPr id="35" name="Text 33"/>
          <p:cNvSpPr/>
          <p:nvPr/>
        </p:nvSpPr>
        <p:spPr>
          <a:xfrm>
            <a:off x="6537960" y="3529584"/>
            <a:ext cx="1828800" cy="292608"/>
          </a:xfrm>
          <a:prstGeom prst="rect">
            <a:avLst/>
          </a:prstGeom>
          <a:noFill/>
          <a:ln/>
        </p:spPr>
        <p:txBody>
          <a:bodyPr wrap="square" lIns="0" tIns="0" rIns="0" bIns="0" rtlCol="0" anchor="ctr"/>
          <a:lstStyle/>
          <a:p>
            <a:pPr marL="0" indent="0">
              <a:buNone/>
            </a:pPr>
            <a:r>
              <a:rPr lang="en-US" sz="1700" b="1" dirty="0">
                <a:solidFill>
                  <a:srgbClr val="18A7A0"/>
                </a:solidFill>
                <a:latin typeface="Times New Roman" panose="02020603050405020304" pitchFamily="18" charset="0"/>
                <a:cs typeface="Times New Roman" panose="02020603050405020304" pitchFamily="18" charset="0"/>
              </a:rPr>
              <a:t>Opportunity</a:t>
            </a:r>
            <a:endParaRPr lang="en-US" sz="1700" dirty="0">
              <a:latin typeface="Times New Roman" panose="02020603050405020304" pitchFamily="18" charset="0"/>
              <a:cs typeface="Times New Roman" panose="02020603050405020304" pitchFamily="18" charset="0"/>
            </a:endParaRPr>
          </a:p>
        </p:txBody>
      </p:sp>
      <p:sp>
        <p:nvSpPr>
          <p:cNvPr id="36" name="Text 34"/>
          <p:cNvSpPr/>
          <p:nvPr/>
        </p:nvSpPr>
        <p:spPr>
          <a:xfrm>
            <a:off x="6537960" y="4041648"/>
            <a:ext cx="4297680" cy="1005840"/>
          </a:xfrm>
          <a:prstGeom prst="rect">
            <a:avLst/>
          </a:prstGeom>
          <a:noFill/>
          <a:ln/>
        </p:spPr>
        <p:txBody>
          <a:bodyPr wrap="square" lIns="0" tIns="0" rIns="0" bIns="0" rtlCol="0" anchor="ctr">
            <a:normAutofit/>
          </a:bodyPr>
          <a:lstStyle/>
          <a:p>
            <a:pPr marL="0" indent="0">
              <a:buNone/>
            </a:pPr>
            <a:r>
              <a:rPr lang="en-US" sz="1800" b="1" dirty="0">
                <a:solidFill>
                  <a:srgbClr val="12304A"/>
                </a:solidFill>
                <a:latin typeface="Times New Roman" panose="02020603050405020304" pitchFamily="18" charset="0"/>
                <a:cs typeface="Times New Roman" panose="02020603050405020304" pitchFamily="18" charset="0"/>
              </a:rPr>
              <a:t>Recover unused capacity by consolidating groups from different courses - without changing the timetable.</a:t>
            </a:r>
            <a:endParaRPr lang="en-US" sz="1800" dirty="0">
              <a:latin typeface="Times New Roman" panose="02020603050405020304" pitchFamily="18" charset="0"/>
              <a:cs typeface="Times New Roman" panose="02020603050405020304" pitchFamily="18" charset="0"/>
            </a:endParaRPr>
          </a:p>
        </p:txBody>
      </p:sp>
      <p:sp>
        <p:nvSpPr>
          <p:cNvPr id="38" name="Slide Number Placeholder 0"/>
          <p:cNvSpPr>
            <a:spLocks noGrp="1"/>
          </p:cNvSpPr>
          <p:nvPr>
            <p:ph type="sldNum" sz="quarter" idx="4294967295"/>
          </p:nvPr>
        </p:nvSpPr>
        <p:spPr>
          <a:xfrm>
            <a:off x="1175004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850">
                <a:solidFill>
                  <a:srgbClr val="6C788A"/>
                </a:solidFill>
                <a:latin typeface="Aptos"/>
                <a:ea typeface="Aptos"/>
                <a:cs typeface="Aptos"/>
              </a:defRPr>
            </a:lvl1pPr>
          </a:lstStyle>
          <a:p>
            <a:pPr algn="l"/>
            <a:fld id="{F7021451-1387-4CA6-816F-3879F97B5CBC}" type="slidenum">
              <a:rPr lang="en-US" b="0">
                <a:latin typeface="Times New Roman" panose="02020603050405020304" pitchFamily="18" charset="0"/>
                <a:cs typeface="Times New Roman" panose="02020603050405020304" pitchFamily="18" charset="0"/>
              </a:rPr>
              <a:t>3</a:t>
            </a:fld>
            <a:endParaRPr 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02920" y="292608"/>
            <a:ext cx="11155680" cy="475488"/>
          </a:xfrm>
          <a:prstGeom prst="rect">
            <a:avLst/>
          </a:prstGeom>
          <a:noFill/>
          <a:ln/>
        </p:spPr>
        <p:txBody>
          <a:bodyPr wrap="square" lIns="0" tIns="0" rIns="0" bIns="0" rtlCol="0" anchor="ctr"/>
          <a:lstStyle/>
          <a:p>
            <a:pPr marL="0" indent="0">
              <a:buNone/>
            </a:pPr>
            <a:r>
              <a:rPr lang="en-US" sz="2700" b="1" dirty="0">
                <a:solidFill>
                  <a:srgbClr val="12304A"/>
                </a:solidFill>
                <a:latin typeface="Times New Roman" panose="02020603050405020304" pitchFamily="18" charset="0"/>
                <a:ea typeface="Aptos Display" pitchFamily="34" charset="-122"/>
                <a:cs typeface="Times New Roman" panose="02020603050405020304" pitchFamily="18" charset="0"/>
              </a:rPr>
              <a:t>Problem formalism</a:t>
            </a:r>
            <a:endParaRPr lang="en-US" sz="2700" dirty="0">
              <a:latin typeface="Times New Roman" panose="02020603050405020304" pitchFamily="18" charset="0"/>
              <a:cs typeface="Times New Roman" panose="02020603050405020304" pitchFamily="18" charset="0"/>
            </a:endParaRPr>
          </a:p>
        </p:txBody>
      </p:sp>
      <p:sp>
        <p:nvSpPr>
          <p:cNvPr id="3" name="Text 1"/>
          <p:cNvSpPr/>
          <p:nvPr/>
        </p:nvSpPr>
        <p:spPr>
          <a:xfrm>
            <a:off x="521208" y="786384"/>
            <a:ext cx="10972800" cy="256032"/>
          </a:xfrm>
          <a:prstGeom prst="rect">
            <a:avLst/>
          </a:prstGeom>
          <a:noFill/>
          <a:ln/>
        </p:spPr>
        <p:txBody>
          <a:bodyPr wrap="square" lIns="0" tIns="0" rIns="0" bIns="0" rtlCol="0" anchor="ctr"/>
          <a:lstStyle/>
          <a:p>
            <a:pPr marL="0" indent="0">
              <a:buNone/>
            </a:pPr>
            <a:r>
              <a:rPr lang="en-US" sz="1150" dirty="0">
                <a:solidFill>
                  <a:srgbClr val="617184"/>
                </a:solidFill>
                <a:latin typeface="Times New Roman" panose="02020603050405020304" pitchFamily="18" charset="0"/>
                <a:ea typeface="Aptos" pitchFamily="34" charset="-122"/>
                <a:cs typeface="Times New Roman" panose="02020603050405020304" pitchFamily="18" charset="0"/>
              </a:rPr>
              <a:t>Minimize open rooms subject to operational feasibility</a:t>
            </a:r>
            <a:endParaRPr lang="en-US" sz="1150" dirty="0">
              <a:latin typeface="Times New Roman" panose="02020603050405020304" pitchFamily="18" charset="0"/>
              <a:cs typeface="Times New Roman" panose="02020603050405020304" pitchFamily="18" charset="0"/>
            </a:endParaRPr>
          </a:p>
        </p:txBody>
      </p:sp>
      <p:sp>
        <p:nvSpPr>
          <p:cNvPr id="4" name="Shape 2"/>
          <p:cNvSpPr/>
          <p:nvPr/>
        </p:nvSpPr>
        <p:spPr>
          <a:xfrm>
            <a:off x="658368" y="1298448"/>
            <a:ext cx="2880360" cy="4526280"/>
          </a:xfrm>
          <a:prstGeom prst="roundRect">
            <a:avLst>
              <a:gd name="adj" fmla="val 3810"/>
            </a:avLst>
          </a:prstGeom>
          <a:solidFill>
            <a:srgbClr val="FFFFFF"/>
          </a:solidFill>
          <a:ln w="12700">
            <a:solidFill>
              <a:srgbClr val="DCE4EC"/>
            </a:solidFill>
            <a:prstDash val="solid"/>
          </a:ln>
        </p:spPr>
      </p:sp>
      <p:sp>
        <p:nvSpPr>
          <p:cNvPr id="5" name="Shape 3"/>
          <p:cNvSpPr/>
          <p:nvPr/>
        </p:nvSpPr>
        <p:spPr>
          <a:xfrm>
            <a:off x="941832" y="1581912"/>
            <a:ext cx="1627632" cy="329184"/>
          </a:xfrm>
          <a:prstGeom prst="roundRect">
            <a:avLst>
              <a:gd name="adj" fmla="val 50000"/>
            </a:avLst>
          </a:prstGeom>
          <a:solidFill>
            <a:srgbClr val="EDF2FF"/>
          </a:solidFill>
          <a:ln w="12700">
            <a:solidFill>
              <a:srgbClr val="EDF2FF"/>
            </a:solidFill>
            <a:prstDash val="solid"/>
          </a:ln>
        </p:spPr>
      </p:sp>
      <p:sp>
        <p:nvSpPr>
          <p:cNvPr id="6" name="Text 4"/>
          <p:cNvSpPr/>
          <p:nvPr/>
        </p:nvSpPr>
        <p:spPr>
          <a:xfrm>
            <a:off x="1014984" y="1650492"/>
            <a:ext cx="1481328" cy="164592"/>
          </a:xfrm>
          <a:prstGeom prst="rect">
            <a:avLst/>
          </a:prstGeom>
          <a:noFill/>
          <a:ln/>
        </p:spPr>
        <p:txBody>
          <a:bodyPr wrap="square" lIns="0" tIns="0" rIns="0" bIns="0" rtlCol="0" anchor="ctr"/>
          <a:lstStyle/>
          <a:p>
            <a:pPr marL="0" indent="0" algn="ctr">
              <a:buNone/>
            </a:pPr>
            <a:r>
              <a:rPr lang="en-US" sz="1000" b="1" dirty="0">
                <a:solidFill>
                  <a:srgbClr val="3F6ED8"/>
                </a:solidFill>
                <a:latin typeface="Times New Roman" panose="02020603050405020304" pitchFamily="18" charset="0"/>
                <a:cs typeface="Times New Roman" panose="02020603050405020304" pitchFamily="18" charset="0"/>
              </a:rPr>
              <a:t>Candidate group i</a:t>
            </a:r>
            <a:endParaRPr lang="en-US" sz="1000" dirty="0">
              <a:latin typeface="Times New Roman" panose="02020603050405020304" pitchFamily="18" charset="0"/>
              <a:cs typeface="Times New Roman" panose="02020603050405020304" pitchFamily="18" charset="0"/>
            </a:endParaRPr>
          </a:p>
        </p:txBody>
      </p:sp>
      <p:sp>
        <p:nvSpPr>
          <p:cNvPr id="7" name="Text 5"/>
          <p:cNvSpPr/>
          <p:nvPr/>
        </p:nvSpPr>
        <p:spPr>
          <a:xfrm>
            <a:off x="960120" y="2148840"/>
            <a:ext cx="2194560" cy="2011680"/>
          </a:xfrm>
          <a:prstGeom prst="rect">
            <a:avLst/>
          </a:prstGeom>
          <a:noFill/>
          <a:ln/>
        </p:spPr>
        <p:txBody>
          <a:bodyPr wrap="square" lIns="508" tIns="508" rIns="508" bIns="508" rtlCol="0" anchor="ctr"/>
          <a:lstStyle/>
          <a:p>
            <a:r>
              <a:rPr lang="en-US" sz="1700" dirty="0">
                <a:solidFill>
                  <a:srgbClr val="243447"/>
                </a:solidFill>
                <a:latin typeface="Times New Roman" panose="02020603050405020304" pitchFamily="18" charset="0"/>
                <a:cs typeface="Times New Roman" panose="02020603050405020304" pitchFamily="18" charset="0"/>
              </a:rPr>
              <a:t>• size sᵢ</a:t>
            </a:r>
            <a:endParaRPr lang="en-US" sz="1700" dirty="0">
              <a:latin typeface="Times New Roman" panose="02020603050405020304" pitchFamily="18" charset="0"/>
              <a:cs typeface="Times New Roman" panose="02020603050405020304" pitchFamily="18" charset="0"/>
            </a:endParaRPr>
          </a:p>
          <a:p>
            <a:r>
              <a:rPr lang="en-US" sz="1700" dirty="0">
                <a:solidFill>
                  <a:srgbClr val="243447"/>
                </a:solidFill>
                <a:latin typeface="Times New Roman" panose="02020603050405020304" pitchFamily="18" charset="0"/>
                <a:cs typeface="Times New Roman" panose="02020603050405020304" pitchFamily="18" charset="0"/>
              </a:rPr>
              <a:t>• course k(i)</a:t>
            </a:r>
            <a:endParaRPr lang="en-US" sz="1700" dirty="0">
              <a:latin typeface="Times New Roman" panose="02020603050405020304" pitchFamily="18" charset="0"/>
              <a:cs typeface="Times New Roman" panose="02020603050405020304" pitchFamily="18" charset="0"/>
            </a:endParaRPr>
          </a:p>
          <a:p>
            <a:r>
              <a:rPr lang="en-US" sz="1700" dirty="0">
                <a:solidFill>
                  <a:srgbClr val="243447"/>
                </a:solidFill>
                <a:latin typeface="Times New Roman" panose="02020603050405020304" pitchFamily="18" charset="0"/>
                <a:cs typeface="Times New Roman" panose="02020603050405020304" pitchFamily="18" charset="0"/>
              </a:rPr>
              <a:t>• fixed session t(i)</a:t>
            </a:r>
            <a:endParaRPr lang="en-US" sz="1700" dirty="0">
              <a:latin typeface="Times New Roman" panose="02020603050405020304" pitchFamily="18" charset="0"/>
              <a:cs typeface="Times New Roman" panose="02020603050405020304" pitchFamily="18" charset="0"/>
            </a:endParaRPr>
          </a:p>
          <a:p>
            <a:r>
              <a:rPr lang="en-US" sz="1700" dirty="0">
                <a:solidFill>
                  <a:srgbClr val="243447"/>
                </a:solidFill>
                <a:latin typeface="Times New Roman" panose="02020603050405020304" pitchFamily="18" charset="0"/>
                <a:cs typeface="Times New Roman" panose="02020603050405020304" pitchFamily="18" charset="0"/>
              </a:rPr>
              <a:t>• fixed campus</a:t>
            </a:r>
            <a:endParaRPr lang="en-US" sz="1700" dirty="0">
              <a:latin typeface="Times New Roman" panose="02020603050405020304" pitchFamily="18" charset="0"/>
              <a:cs typeface="Times New Roman" panose="02020603050405020304" pitchFamily="18" charset="0"/>
            </a:endParaRPr>
          </a:p>
          <a:p>
            <a:r>
              <a:rPr lang="en-US" sz="1700" dirty="0">
                <a:solidFill>
                  <a:srgbClr val="243447"/>
                </a:solidFill>
                <a:latin typeface="Times New Roman" panose="02020603050405020304" pitchFamily="18" charset="0"/>
                <a:cs typeface="Times New Roman" panose="02020603050405020304" pitchFamily="18" charset="0"/>
              </a:rPr>
              <a:t>• indivisible</a:t>
            </a:r>
            <a:endParaRPr lang="en-US" sz="1700" dirty="0">
              <a:latin typeface="Times New Roman" panose="02020603050405020304" pitchFamily="18" charset="0"/>
              <a:cs typeface="Times New Roman" panose="02020603050405020304" pitchFamily="18" charset="0"/>
            </a:endParaRPr>
          </a:p>
        </p:txBody>
      </p:sp>
      <p:sp>
        <p:nvSpPr>
          <p:cNvPr id="8" name="Shape 6"/>
          <p:cNvSpPr/>
          <p:nvPr/>
        </p:nvSpPr>
        <p:spPr>
          <a:xfrm>
            <a:off x="3739896" y="1298448"/>
            <a:ext cx="2880360" cy="4526280"/>
          </a:xfrm>
          <a:prstGeom prst="roundRect">
            <a:avLst>
              <a:gd name="adj" fmla="val 3810"/>
            </a:avLst>
          </a:prstGeom>
          <a:solidFill>
            <a:srgbClr val="FFFFFF"/>
          </a:solidFill>
          <a:ln w="12700">
            <a:solidFill>
              <a:srgbClr val="DCE4EC"/>
            </a:solidFill>
            <a:prstDash val="solid"/>
          </a:ln>
        </p:spPr>
      </p:sp>
      <p:sp>
        <p:nvSpPr>
          <p:cNvPr id="9" name="Shape 7"/>
          <p:cNvSpPr/>
          <p:nvPr/>
        </p:nvSpPr>
        <p:spPr>
          <a:xfrm>
            <a:off x="4023360" y="1581912"/>
            <a:ext cx="1170432" cy="329184"/>
          </a:xfrm>
          <a:prstGeom prst="roundRect">
            <a:avLst>
              <a:gd name="adj" fmla="val 50000"/>
            </a:avLst>
          </a:prstGeom>
          <a:solidFill>
            <a:srgbClr val="FFF2E7"/>
          </a:solidFill>
          <a:ln w="12700">
            <a:solidFill>
              <a:srgbClr val="FFF2E7"/>
            </a:solidFill>
            <a:prstDash val="solid"/>
          </a:ln>
        </p:spPr>
      </p:sp>
      <p:sp>
        <p:nvSpPr>
          <p:cNvPr id="10" name="Text 8"/>
          <p:cNvSpPr/>
          <p:nvPr/>
        </p:nvSpPr>
        <p:spPr>
          <a:xfrm>
            <a:off x="4096512" y="1650492"/>
            <a:ext cx="1024128" cy="164592"/>
          </a:xfrm>
          <a:prstGeom prst="rect">
            <a:avLst/>
          </a:prstGeom>
          <a:noFill/>
          <a:ln/>
        </p:spPr>
        <p:txBody>
          <a:bodyPr wrap="square" lIns="0" tIns="0" rIns="0" bIns="0" rtlCol="0" anchor="ctr"/>
          <a:lstStyle/>
          <a:p>
            <a:pPr marL="0" indent="0" algn="ctr">
              <a:buNone/>
            </a:pPr>
            <a:r>
              <a:rPr lang="en-US" sz="1000" b="1" dirty="0">
                <a:solidFill>
                  <a:srgbClr val="F39C4A"/>
                </a:solidFill>
                <a:latin typeface="Times New Roman" panose="02020603050405020304" pitchFamily="18" charset="0"/>
                <a:cs typeface="Times New Roman" panose="02020603050405020304" pitchFamily="18" charset="0"/>
              </a:rPr>
              <a:t>Room j</a:t>
            </a:r>
            <a:endParaRPr lang="en-US" sz="1000" dirty="0">
              <a:latin typeface="Times New Roman" panose="02020603050405020304" pitchFamily="18" charset="0"/>
              <a:cs typeface="Times New Roman" panose="02020603050405020304" pitchFamily="18" charset="0"/>
            </a:endParaRPr>
          </a:p>
        </p:txBody>
      </p:sp>
      <p:sp>
        <p:nvSpPr>
          <p:cNvPr id="11" name="Text 9"/>
          <p:cNvSpPr/>
          <p:nvPr/>
        </p:nvSpPr>
        <p:spPr>
          <a:xfrm>
            <a:off x="4069080" y="2212848"/>
            <a:ext cx="2194560" cy="310896"/>
          </a:xfrm>
          <a:prstGeom prst="rect">
            <a:avLst/>
          </a:prstGeom>
          <a:noFill/>
          <a:ln/>
        </p:spPr>
        <p:txBody>
          <a:bodyPr wrap="square" lIns="0" tIns="0" rIns="0" bIns="0" rtlCol="0" anchor="ctr"/>
          <a:lstStyle/>
          <a:p>
            <a:pPr marL="0" indent="0">
              <a:buNone/>
            </a:pPr>
            <a:r>
              <a:rPr lang="en-US" sz="1500" b="1" dirty="0">
                <a:solidFill>
                  <a:srgbClr val="12304A"/>
                </a:solidFill>
                <a:latin typeface="Times New Roman" panose="02020603050405020304" pitchFamily="18" charset="0"/>
                <a:cs typeface="Times New Roman" panose="02020603050405020304" pitchFamily="18" charset="0"/>
              </a:rPr>
              <a:t>Physical capacity cⱼ</a:t>
            </a:r>
            <a:endParaRPr lang="en-US" sz="1500" dirty="0">
              <a:latin typeface="Times New Roman" panose="02020603050405020304" pitchFamily="18" charset="0"/>
              <a:cs typeface="Times New Roman" panose="02020603050405020304" pitchFamily="18" charset="0"/>
            </a:endParaRPr>
          </a:p>
        </p:txBody>
      </p:sp>
      <p:sp>
        <p:nvSpPr>
          <p:cNvPr id="12" name="Shape 10"/>
          <p:cNvSpPr/>
          <p:nvPr/>
        </p:nvSpPr>
        <p:spPr>
          <a:xfrm>
            <a:off x="4096512" y="2724912"/>
            <a:ext cx="2148840" cy="310896"/>
          </a:xfrm>
          <a:prstGeom prst="rect">
            <a:avLst/>
          </a:prstGeom>
          <a:solidFill>
            <a:srgbClr val="E7EDF4"/>
          </a:solidFill>
          <a:ln w="12700">
            <a:solidFill>
              <a:srgbClr val="E7EDF4"/>
            </a:solidFill>
            <a:prstDash val="solid"/>
          </a:ln>
        </p:spPr>
      </p:sp>
      <p:sp>
        <p:nvSpPr>
          <p:cNvPr id="13" name="Shape 11"/>
          <p:cNvSpPr/>
          <p:nvPr/>
        </p:nvSpPr>
        <p:spPr>
          <a:xfrm>
            <a:off x="4096512" y="2724912"/>
            <a:ext cx="1078992" cy="310896"/>
          </a:xfrm>
          <a:prstGeom prst="rect">
            <a:avLst/>
          </a:prstGeom>
          <a:solidFill>
            <a:srgbClr val="F39C4A"/>
          </a:solidFill>
          <a:ln w="12700">
            <a:solidFill>
              <a:srgbClr val="F39C4A"/>
            </a:solidFill>
            <a:prstDash val="solid"/>
          </a:ln>
        </p:spPr>
      </p:sp>
      <p:sp>
        <p:nvSpPr>
          <p:cNvPr id="14" name="Text 12"/>
          <p:cNvSpPr/>
          <p:nvPr/>
        </p:nvSpPr>
        <p:spPr>
          <a:xfrm>
            <a:off x="4069080" y="3227832"/>
            <a:ext cx="2240280" cy="594360"/>
          </a:xfrm>
          <a:prstGeom prst="rect">
            <a:avLst/>
          </a:prstGeom>
          <a:noFill/>
          <a:ln/>
        </p:spPr>
        <p:txBody>
          <a:bodyPr wrap="square" lIns="0" tIns="0" rIns="0" bIns="0" rtlCol="0" anchor="ctr"/>
          <a:lstStyle/>
          <a:p>
            <a:pPr marL="0" indent="0">
              <a:buNone/>
            </a:pPr>
            <a:r>
              <a:rPr lang="en-US" sz="1500" b="1" dirty="0">
                <a:solidFill>
                  <a:srgbClr val="F39C4A"/>
                </a:solidFill>
                <a:latin typeface="Times New Roman" panose="02020603050405020304" pitchFamily="18" charset="0"/>
                <a:cs typeface="Times New Roman" panose="02020603050405020304" pitchFamily="18" charset="0"/>
              </a:rPr>
              <a:t>Exam capacity ĉⱼ ≈ 0.5 cⱼ</a:t>
            </a:r>
            <a:endParaRPr lang="en-US" sz="1500" dirty="0">
              <a:latin typeface="Times New Roman" panose="02020603050405020304" pitchFamily="18" charset="0"/>
              <a:cs typeface="Times New Roman" panose="02020603050405020304" pitchFamily="18" charset="0"/>
            </a:endParaRPr>
          </a:p>
        </p:txBody>
      </p:sp>
      <p:sp>
        <p:nvSpPr>
          <p:cNvPr id="15" name="Text 13"/>
          <p:cNvSpPr/>
          <p:nvPr/>
        </p:nvSpPr>
        <p:spPr>
          <a:xfrm>
            <a:off x="4069080" y="3968496"/>
            <a:ext cx="2176272" cy="914400"/>
          </a:xfrm>
          <a:prstGeom prst="rect">
            <a:avLst/>
          </a:prstGeom>
          <a:noFill/>
          <a:ln/>
        </p:spPr>
        <p:txBody>
          <a:bodyPr wrap="square" lIns="0" tIns="0" rIns="0" bIns="0" rtlCol="0" anchor="ctr"/>
          <a:lstStyle/>
          <a:p>
            <a:pPr marL="0" indent="0">
              <a:buNone/>
            </a:pPr>
            <a:r>
              <a:rPr lang="en-US" sz="1200" dirty="0">
                <a:solidFill>
                  <a:srgbClr val="617184"/>
                </a:solidFill>
                <a:latin typeface="Times New Roman" panose="02020603050405020304" pitchFamily="18" charset="0"/>
                <a:cs typeface="Times New Roman" panose="02020603050405020304" pitchFamily="18" charset="0"/>
              </a:rPr>
              <a:t>Spacing and supervision rules reduce usable capacity for each exam group.</a:t>
            </a:r>
            <a:endParaRPr lang="en-US" sz="1200" dirty="0">
              <a:latin typeface="Times New Roman" panose="02020603050405020304" pitchFamily="18" charset="0"/>
              <a:cs typeface="Times New Roman" panose="02020603050405020304" pitchFamily="18" charset="0"/>
            </a:endParaRPr>
          </a:p>
        </p:txBody>
      </p:sp>
      <p:sp>
        <p:nvSpPr>
          <p:cNvPr id="16" name="Shape 14"/>
          <p:cNvSpPr/>
          <p:nvPr/>
        </p:nvSpPr>
        <p:spPr>
          <a:xfrm>
            <a:off x="6821424" y="1298448"/>
            <a:ext cx="4425696" cy="4526280"/>
          </a:xfrm>
          <a:prstGeom prst="roundRect">
            <a:avLst>
              <a:gd name="adj" fmla="val 2479"/>
            </a:avLst>
          </a:prstGeom>
          <a:solidFill>
            <a:srgbClr val="E8F7F5"/>
          </a:solidFill>
          <a:ln w="12700">
            <a:solidFill>
              <a:srgbClr val="CBE9E5"/>
            </a:solidFill>
            <a:prstDash val="solid"/>
          </a:ln>
        </p:spPr>
      </p:sp>
      <p:sp>
        <p:nvSpPr>
          <p:cNvPr id="17" name="Text 15"/>
          <p:cNvSpPr/>
          <p:nvPr/>
        </p:nvSpPr>
        <p:spPr>
          <a:xfrm>
            <a:off x="7150608" y="1664208"/>
            <a:ext cx="2286000" cy="329184"/>
          </a:xfrm>
          <a:prstGeom prst="rect">
            <a:avLst/>
          </a:prstGeom>
          <a:noFill/>
          <a:ln/>
        </p:spPr>
        <p:txBody>
          <a:bodyPr wrap="square" lIns="0" tIns="0" rIns="0" bIns="0" rtlCol="0" anchor="ctr"/>
          <a:lstStyle/>
          <a:p>
            <a:pPr marL="0" indent="0">
              <a:buNone/>
            </a:pPr>
            <a:r>
              <a:rPr lang="en-US" sz="1800" b="1" dirty="0">
                <a:solidFill>
                  <a:srgbClr val="18A7A0"/>
                </a:solidFill>
                <a:latin typeface="Times New Roman" panose="02020603050405020304" pitchFamily="18" charset="0"/>
                <a:cs typeface="Times New Roman" panose="02020603050405020304" pitchFamily="18" charset="0"/>
              </a:rPr>
              <a:t>Feasibility checks</a:t>
            </a:r>
            <a:endParaRPr lang="en-US" sz="1800" dirty="0">
              <a:latin typeface="Times New Roman" panose="02020603050405020304" pitchFamily="18" charset="0"/>
              <a:cs typeface="Times New Roman" panose="02020603050405020304" pitchFamily="18" charset="0"/>
            </a:endParaRPr>
          </a:p>
        </p:txBody>
      </p:sp>
      <p:sp>
        <p:nvSpPr>
          <p:cNvPr id="18" name="Shape 16"/>
          <p:cNvSpPr/>
          <p:nvPr/>
        </p:nvSpPr>
        <p:spPr>
          <a:xfrm>
            <a:off x="7159752" y="2304288"/>
            <a:ext cx="347472" cy="347472"/>
          </a:xfrm>
          <a:prstGeom prst="ellipse">
            <a:avLst/>
          </a:prstGeom>
          <a:solidFill>
            <a:srgbClr val="18A7A0"/>
          </a:solidFill>
          <a:ln w="12700">
            <a:solidFill>
              <a:srgbClr val="18A7A0"/>
            </a:solidFill>
            <a:prstDash val="solid"/>
          </a:ln>
        </p:spPr>
      </p:sp>
      <p:sp>
        <p:nvSpPr>
          <p:cNvPr id="19" name="Text 17"/>
          <p:cNvSpPr/>
          <p:nvPr/>
        </p:nvSpPr>
        <p:spPr>
          <a:xfrm>
            <a:off x="7242048" y="2368296"/>
            <a:ext cx="182880" cy="146304"/>
          </a:xfrm>
          <a:prstGeom prst="rect">
            <a:avLst/>
          </a:prstGeom>
          <a:noFill/>
          <a:ln/>
        </p:spPr>
        <p:txBody>
          <a:bodyPr wrap="square" lIns="0" tIns="0" rIns="0" bIns="0" rtlCol="0" anchor="ctr"/>
          <a:lstStyle/>
          <a:p>
            <a:pPr marL="0" indent="0" algn="ctr">
              <a:buNone/>
            </a:pPr>
            <a:r>
              <a:rPr lang="en-US" sz="1000" b="1" dirty="0">
                <a:solidFill>
                  <a:srgbClr val="FFFFFF"/>
                </a:solidFill>
                <a:latin typeface="Times New Roman" panose="02020603050405020304" pitchFamily="18" charset="0"/>
                <a:cs typeface="Times New Roman" panose="02020603050405020304" pitchFamily="18" charset="0"/>
              </a:rPr>
              <a:t>1</a:t>
            </a:r>
            <a:endParaRPr lang="en-US" sz="1000" dirty="0">
              <a:latin typeface="Times New Roman" panose="02020603050405020304" pitchFamily="18" charset="0"/>
              <a:cs typeface="Times New Roman" panose="02020603050405020304" pitchFamily="18" charset="0"/>
            </a:endParaRPr>
          </a:p>
        </p:txBody>
      </p:sp>
      <p:sp>
        <p:nvSpPr>
          <p:cNvPr id="20" name="Text 18"/>
          <p:cNvSpPr/>
          <p:nvPr/>
        </p:nvSpPr>
        <p:spPr>
          <a:xfrm>
            <a:off x="7699248" y="2286000"/>
            <a:ext cx="3127248" cy="457200"/>
          </a:xfrm>
          <a:prstGeom prst="rect">
            <a:avLst/>
          </a:prstGeom>
          <a:noFill/>
          <a:ln/>
        </p:spPr>
        <p:txBody>
          <a:bodyPr wrap="square" lIns="0" tIns="0" rIns="0" bIns="0" rtlCol="0" anchor="ctr">
            <a:normAutofit/>
          </a:bodyPr>
          <a:lstStyle/>
          <a:p>
            <a:pPr marL="0" indent="0">
              <a:buNone/>
            </a:pPr>
            <a:r>
              <a:rPr lang="en-US" sz="1330" b="1" dirty="0">
                <a:solidFill>
                  <a:srgbClr val="243447"/>
                </a:solidFill>
                <a:latin typeface="Times New Roman" panose="02020603050405020304" pitchFamily="18" charset="0"/>
                <a:cs typeface="Times New Roman" panose="02020603050405020304" pitchFamily="18" charset="0"/>
              </a:rPr>
              <a:t>Total assigned students ≤ physical capacity</a:t>
            </a:r>
            <a:endParaRPr lang="en-US" sz="1330" dirty="0">
              <a:latin typeface="Times New Roman" panose="02020603050405020304" pitchFamily="18" charset="0"/>
              <a:cs typeface="Times New Roman" panose="02020603050405020304" pitchFamily="18" charset="0"/>
            </a:endParaRPr>
          </a:p>
        </p:txBody>
      </p:sp>
      <p:sp>
        <p:nvSpPr>
          <p:cNvPr id="21" name="Shape 19"/>
          <p:cNvSpPr/>
          <p:nvPr/>
        </p:nvSpPr>
        <p:spPr>
          <a:xfrm>
            <a:off x="7159752" y="3054096"/>
            <a:ext cx="347472" cy="347472"/>
          </a:xfrm>
          <a:prstGeom prst="ellipse">
            <a:avLst/>
          </a:prstGeom>
          <a:solidFill>
            <a:srgbClr val="18A7A0"/>
          </a:solidFill>
          <a:ln w="12700">
            <a:solidFill>
              <a:srgbClr val="18A7A0"/>
            </a:solidFill>
            <a:prstDash val="solid"/>
          </a:ln>
        </p:spPr>
      </p:sp>
      <p:sp>
        <p:nvSpPr>
          <p:cNvPr id="22" name="Text 20"/>
          <p:cNvSpPr/>
          <p:nvPr/>
        </p:nvSpPr>
        <p:spPr>
          <a:xfrm>
            <a:off x="7242048" y="3118104"/>
            <a:ext cx="182880" cy="146304"/>
          </a:xfrm>
          <a:prstGeom prst="rect">
            <a:avLst/>
          </a:prstGeom>
          <a:noFill/>
          <a:ln/>
        </p:spPr>
        <p:txBody>
          <a:bodyPr wrap="square" lIns="0" tIns="0" rIns="0" bIns="0" rtlCol="0" anchor="ctr"/>
          <a:lstStyle/>
          <a:p>
            <a:pPr marL="0" indent="0" algn="ctr">
              <a:buNone/>
            </a:pPr>
            <a:r>
              <a:rPr lang="en-US" sz="1000" b="1" dirty="0">
                <a:solidFill>
                  <a:srgbClr val="FFFFFF"/>
                </a:solidFill>
                <a:latin typeface="Times New Roman" panose="02020603050405020304" pitchFamily="18" charset="0"/>
                <a:cs typeface="Times New Roman" panose="02020603050405020304" pitchFamily="18" charset="0"/>
              </a:rPr>
              <a:t>2</a:t>
            </a:r>
            <a:endParaRPr lang="en-US" sz="1000" dirty="0">
              <a:latin typeface="Times New Roman" panose="02020603050405020304" pitchFamily="18" charset="0"/>
              <a:cs typeface="Times New Roman" panose="02020603050405020304" pitchFamily="18" charset="0"/>
            </a:endParaRPr>
          </a:p>
        </p:txBody>
      </p:sp>
      <p:sp>
        <p:nvSpPr>
          <p:cNvPr id="23" name="Text 21"/>
          <p:cNvSpPr/>
          <p:nvPr/>
        </p:nvSpPr>
        <p:spPr>
          <a:xfrm>
            <a:off x="7699248" y="3035808"/>
            <a:ext cx="3127248" cy="457200"/>
          </a:xfrm>
          <a:prstGeom prst="rect">
            <a:avLst/>
          </a:prstGeom>
          <a:noFill/>
          <a:ln/>
        </p:spPr>
        <p:txBody>
          <a:bodyPr wrap="square" lIns="0" tIns="0" rIns="0" bIns="0" rtlCol="0" anchor="ctr">
            <a:normAutofit/>
          </a:bodyPr>
          <a:lstStyle/>
          <a:p>
            <a:pPr marL="0" indent="0">
              <a:buNone/>
            </a:pPr>
            <a:r>
              <a:rPr lang="en-US" sz="1330" b="1" dirty="0">
                <a:solidFill>
                  <a:srgbClr val="243447"/>
                </a:solidFill>
                <a:latin typeface="Times New Roman" panose="02020603050405020304" pitchFamily="18" charset="0"/>
                <a:cs typeface="Times New Roman" panose="02020603050405020304" pitchFamily="18" charset="0"/>
              </a:rPr>
              <a:t>Each group size ≤ exam capacity</a:t>
            </a:r>
            <a:endParaRPr lang="en-US" sz="1330" dirty="0">
              <a:latin typeface="Times New Roman" panose="02020603050405020304" pitchFamily="18" charset="0"/>
              <a:cs typeface="Times New Roman" panose="02020603050405020304" pitchFamily="18" charset="0"/>
            </a:endParaRPr>
          </a:p>
        </p:txBody>
      </p:sp>
      <p:sp>
        <p:nvSpPr>
          <p:cNvPr id="24" name="Shape 22"/>
          <p:cNvSpPr/>
          <p:nvPr/>
        </p:nvSpPr>
        <p:spPr>
          <a:xfrm>
            <a:off x="7159752" y="3803904"/>
            <a:ext cx="347472" cy="347472"/>
          </a:xfrm>
          <a:prstGeom prst="ellipse">
            <a:avLst/>
          </a:prstGeom>
          <a:solidFill>
            <a:srgbClr val="18A7A0"/>
          </a:solidFill>
          <a:ln w="12700">
            <a:solidFill>
              <a:srgbClr val="18A7A0"/>
            </a:solidFill>
            <a:prstDash val="solid"/>
          </a:ln>
        </p:spPr>
      </p:sp>
      <p:sp>
        <p:nvSpPr>
          <p:cNvPr id="25" name="Text 23"/>
          <p:cNvSpPr/>
          <p:nvPr/>
        </p:nvSpPr>
        <p:spPr>
          <a:xfrm>
            <a:off x="7242048" y="3867912"/>
            <a:ext cx="182880" cy="146304"/>
          </a:xfrm>
          <a:prstGeom prst="rect">
            <a:avLst/>
          </a:prstGeom>
          <a:noFill/>
          <a:ln/>
        </p:spPr>
        <p:txBody>
          <a:bodyPr wrap="square" lIns="0" tIns="0" rIns="0" bIns="0" rtlCol="0" anchor="ctr"/>
          <a:lstStyle/>
          <a:p>
            <a:pPr marL="0" indent="0" algn="ctr">
              <a:buNone/>
            </a:pPr>
            <a:r>
              <a:rPr lang="en-US" sz="1000" b="1" dirty="0">
                <a:solidFill>
                  <a:srgbClr val="FFFFFF"/>
                </a:solidFill>
                <a:latin typeface="Times New Roman" panose="02020603050405020304" pitchFamily="18" charset="0"/>
                <a:cs typeface="Times New Roman" panose="02020603050405020304" pitchFamily="18" charset="0"/>
              </a:rPr>
              <a:t>3</a:t>
            </a:r>
            <a:endParaRPr lang="en-US" sz="1000" dirty="0">
              <a:latin typeface="Times New Roman" panose="02020603050405020304" pitchFamily="18" charset="0"/>
              <a:cs typeface="Times New Roman" panose="02020603050405020304" pitchFamily="18" charset="0"/>
            </a:endParaRPr>
          </a:p>
        </p:txBody>
      </p:sp>
      <p:sp>
        <p:nvSpPr>
          <p:cNvPr id="26" name="Text 24"/>
          <p:cNvSpPr/>
          <p:nvPr/>
        </p:nvSpPr>
        <p:spPr>
          <a:xfrm>
            <a:off x="7699248" y="3785616"/>
            <a:ext cx="3127248" cy="457200"/>
          </a:xfrm>
          <a:prstGeom prst="rect">
            <a:avLst/>
          </a:prstGeom>
          <a:noFill/>
          <a:ln/>
        </p:spPr>
        <p:txBody>
          <a:bodyPr wrap="square" lIns="0" tIns="0" rIns="0" bIns="0" rtlCol="0" anchor="ctr">
            <a:normAutofit/>
          </a:bodyPr>
          <a:lstStyle/>
          <a:p>
            <a:pPr marL="0" indent="0">
              <a:buNone/>
            </a:pPr>
            <a:r>
              <a:rPr lang="en-US" sz="1330" b="1" dirty="0">
                <a:solidFill>
                  <a:srgbClr val="243447"/>
                </a:solidFill>
                <a:latin typeface="Times New Roman" panose="02020603050405020304" pitchFamily="18" charset="0"/>
                <a:cs typeface="Times New Roman" panose="02020603050405020304" pitchFamily="18" charset="0"/>
              </a:rPr>
              <a:t>At most one group per course in a room</a:t>
            </a:r>
            <a:endParaRPr lang="en-US" sz="1330" dirty="0">
              <a:latin typeface="Times New Roman" panose="02020603050405020304" pitchFamily="18" charset="0"/>
              <a:cs typeface="Times New Roman" panose="02020603050405020304" pitchFamily="18" charset="0"/>
            </a:endParaRPr>
          </a:p>
        </p:txBody>
      </p:sp>
      <p:sp>
        <p:nvSpPr>
          <p:cNvPr id="27" name="Shape 25"/>
          <p:cNvSpPr/>
          <p:nvPr/>
        </p:nvSpPr>
        <p:spPr>
          <a:xfrm>
            <a:off x="7159752" y="4553712"/>
            <a:ext cx="347472" cy="347472"/>
          </a:xfrm>
          <a:prstGeom prst="ellipse">
            <a:avLst/>
          </a:prstGeom>
          <a:solidFill>
            <a:srgbClr val="18A7A0"/>
          </a:solidFill>
          <a:ln w="12700">
            <a:solidFill>
              <a:srgbClr val="18A7A0"/>
            </a:solidFill>
            <a:prstDash val="solid"/>
          </a:ln>
        </p:spPr>
      </p:sp>
      <p:sp>
        <p:nvSpPr>
          <p:cNvPr id="28" name="Text 26"/>
          <p:cNvSpPr/>
          <p:nvPr/>
        </p:nvSpPr>
        <p:spPr>
          <a:xfrm>
            <a:off x="7242048" y="4617720"/>
            <a:ext cx="182880" cy="146304"/>
          </a:xfrm>
          <a:prstGeom prst="rect">
            <a:avLst/>
          </a:prstGeom>
          <a:noFill/>
          <a:ln/>
        </p:spPr>
        <p:txBody>
          <a:bodyPr wrap="square" lIns="0" tIns="0" rIns="0" bIns="0" rtlCol="0" anchor="ctr"/>
          <a:lstStyle/>
          <a:p>
            <a:pPr marL="0" indent="0" algn="ctr">
              <a:buNone/>
            </a:pPr>
            <a:r>
              <a:rPr lang="en-US" sz="1000" b="1" dirty="0">
                <a:solidFill>
                  <a:srgbClr val="FFFFFF"/>
                </a:solidFill>
                <a:latin typeface="Times New Roman" panose="02020603050405020304" pitchFamily="18" charset="0"/>
                <a:cs typeface="Times New Roman" panose="02020603050405020304" pitchFamily="18" charset="0"/>
              </a:rPr>
              <a:t>4</a:t>
            </a:r>
            <a:endParaRPr lang="en-US" sz="1000" dirty="0">
              <a:latin typeface="Times New Roman" panose="02020603050405020304" pitchFamily="18" charset="0"/>
              <a:cs typeface="Times New Roman" panose="02020603050405020304" pitchFamily="18" charset="0"/>
            </a:endParaRPr>
          </a:p>
        </p:txBody>
      </p:sp>
      <p:sp>
        <p:nvSpPr>
          <p:cNvPr id="29" name="Text 27"/>
          <p:cNvSpPr/>
          <p:nvPr/>
        </p:nvSpPr>
        <p:spPr>
          <a:xfrm>
            <a:off x="7699248" y="4535424"/>
            <a:ext cx="3127248" cy="457200"/>
          </a:xfrm>
          <a:prstGeom prst="rect">
            <a:avLst/>
          </a:prstGeom>
          <a:noFill/>
          <a:ln/>
        </p:spPr>
        <p:txBody>
          <a:bodyPr wrap="square" lIns="0" tIns="0" rIns="0" bIns="0" rtlCol="0" anchor="ctr">
            <a:normAutofit/>
          </a:bodyPr>
          <a:lstStyle/>
          <a:p>
            <a:pPr marL="0" indent="0">
              <a:buNone/>
            </a:pPr>
            <a:r>
              <a:rPr lang="en-US" sz="1330" b="1" dirty="0">
                <a:solidFill>
                  <a:srgbClr val="243447"/>
                </a:solidFill>
                <a:latin typeface="Times New Roman" panose="02020603050405020304" pitchFamily="18" charset="0"/>
                <a:cs typeface="Times New Roman" panose="02020603050405020304" pitchFamily="18" charset="0"/>
              </a:rPr>
              <a:t>Assignment remains within session and campus</a:t>
            </a:r>
            <a:endParaRPr lang="en-US" sz="1330" dirty="0">
              <a:latin typeface="Times New Roman" panose="02020603050405020304" pitchFamily="18" charset="0"/>
              <a:cs typeface="Times New Roman" panose="02020603050405020304" pitchFamily="18" charset="0"/>
            </a:endParaRPr>
          </a:p>
        </p:txBody>
      </p:sp>
      <p:sp>
        <p:nvSpPr>
          <p:cNvPr id="30" name="Text 28"/>
          <p:cNvSpPr/>
          <p:nvPr/>
        </p:nvSpPr>
        <p:spPr>
          <a:xfrm>
            <a:off x="7370064" y="5358384"/>
            <a:ext cx="3337560" cy="347472"/>
          </a:xfrm>
          <a:prstGeom prst="rect">
            <a:avLst/>
          </a:prstGeom>
          <a:noFill/>
          <a:ln/>
        </p:spPr>
        <p:txBody>
          <a:bodyPr wrap="square" lIns="0" tIns="0" rIns="0" bIns="0" rtlCol="0" anchor="ctr"/>
          <a:lstStyle/>
          <a:p>
            <a:pPr marL="0" indent="0" algn="ctr">
              <a:buNone/>
            </a:pPr>
            <a:r>
              <a:rPr lang="en-US" sz="2000" b="1" dirty="0">
                <a:solidFill>
                  <a:srgbClr val="12304A"/>
                </a:solidFill>
                <a:latin typeface="Times New Roman" panose="02020603050405020304" pitchFamily="18" charset="0"/>
                <a:cs typeface="Times New Roman" panose="02020603050405020304" pitchFamily="18" charset="0"/>
              </a:rPr>
              <a:t>Objective:  minimize  Σ yⱼ</a:t>
            </a:r>
            <a:endParaRPr lang="en-US" sz="2000" dirty="0">
              <a:latin typeface="Times New Roman" panose="02020603050405020304" pitchFamily="18" charset="0"/>
              <a:cs typeface="Times New Roman" panose="02020603050405020304" pitchFamily="18" charset="0"/>
            </a:endParaRPr>
          </a:p>
        </p:txBody>
      </p:sp>
      <p:sp>
        <p:nvSpPr>
          <p:cNvPr id="32" name="Slide Number Placeholder 0"/>
          <p:cNvSpPr>
            <a:spLocks noGrp="1"/>
          </p:cNvSpPr>
          <p:nvPr>
            <p:ph type="sldNum" sz="quarter" idx="4294967295"/>
          </p:nvPr>
        </p:nvSpPr>
        <p:spPr>
          <a:xfrm>
            <a:off x="1175004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850">
                <a:solidFill>
                  <a:srgbClr val="6C788A"/>
                </a:solidFill>
                <a:latin typeface="Aptos"/>
                <a:ea typeface="Aptos"/>
                <a:cs typeface="Aptos"/>
              </a:defRPr>
            </a:lvl1pPr>
          </a:lstStyle>
          <a:p>
            <a:pPr algn="l"/>
            <a:fld id="{F7021451-1387-4CA6-816F-3879F97B5CBC}" type="slidenum">
              <a:rPr lang="en-US" b="0">
                <a:latin typeface="Times New Roman" panose="02020603050405020304" pitchFamily="18" charset="0"/>
                <a:cs typeface="Times New Roman" panose="02020603050405020304" pitchFamily="18" charset="0"/>
              </a:rPr>
              <a:t>4</a:t>
            </a:fld>
            <a:endParaRPr 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02920" y="292608"/>
            <a:ext cx="11155680" cy="475488"/>
          </a:xfrm>
          <a:prstGeom prst="rect">
            <a:avLst/>
          </a:prstGeom>
          <a:noFill/>
          <a:ln/>
        </p:spPr>
        <p:txBody>
          <a:bodyPr wrap="square" lIns="0" tIns="0" rIns="0" bIns="0" rtlCol="0" anchor="ctr"/>
          <a:lstStyle/>
          <a:p>
            <a:pPr marL="0" indent="0">
              <a:buNone/>
            </a:pPr>
            <a:r>
              <a:rPr lang="en-US" sz="2700" b="1" dirty="0">
                <a:solidFill>
                  <a:srgbClr val="12304A"/>
                </a:solidFill>
                <a:latin typeface="Times New Roman" panose="02020603050405020304" pitchFamily="18" charset="0"/>
                <a:ea typeface="Aptos Display" pitchFamily="34" charset="-122"/>
                <a:cs typeface="Times New Roman" panose="02020603050405020304" pitchFamily="18" charset="0"/>
              </a:rPr>
              <a:t>Two practical optimization scenarios</a:t>
            </a:r>
            <a:endParaRPr lang="en-US" sz="2700" dirty="0">
              <a:latin typeface="Times New Roman" panose="02020603050405020304" pitchFamily="18" charset="0"/>
              <a:cs typeface="Times New Roman" panose="02020603050405020304" pitchFamily="18" charset="0"/>
            </a:endParaRPr>
          </a:p>
        </p:txBody>
      </p:sp>
      <p:sp>
        <p:nvSpPr>
          <p:cNvPr id="3" name="Text 1"/>
          <p:cNvSpPr/>
          <p:nvPr/>
        </p:nvSpPr>
        <p:spPr>
          <a:xfrm>
            <a:off x="521208" y="786384"/>
            <a:ext cx="10972800" cy="256032"/>
          </a:xfrm>
          <a:prstGeom prst="rect">
            <a:avLst/>
          </a:prstGeom>
          <a:noFill/>
          <a:ln/>
        </p:spPr>
        <p:txBody>
          <a:bodyPr wrap="square" lIns="0" tIns="0" rIns="0" bIns="0" rtlCol="0" anchor="ctr"/>
          <a:lstStyle/>
          <a:p>
            <a:pPr marL="0" indent="0">
              <a:buNone/>
            </a:pPr>
            <a:r>
              <a:rPr lang="en-US" sz="1150" dirty="0">
                <a:solidFill>
                  <a:srgbClr val="617184"/>
                </a:solidFill>
                <a:latin typeface="Times New Roman" panose="02020603050405020304" pitchFamily="18" charset="0"/>
                <a:ea typeface="Aptos" pitchFamily="34" charset="-122"/>
                <a:cs typeface="Times New Roman" panose="02020603050405020304" pitchFamily="18" charset="0"/>
              </a:rPr>
              <a:t>Same constraints, different levels of operational flexibility</a:t>
            </a:r>
            <a:endParaRPr lang="en-US" sz="1150" dirty="0">
              <a:latin typeface="Times New Roman" panose="02020603050405020304" pitchFamily="18" charset="0"/>
              <a:cs typeface="Times New Roman" panose="02020603050405020304" pitchFamily="18" charset="0"/>
            </a:endParaRPr>
          </a:p>
        </p:txBody>
      </p:sp>
      <p:sp>
        <p:nvSpPr>
          <p:cNvPr id="4" name="Shape 2"/>
          <p:cNvSpPr/>
          <p:nvPr/>
        </p:nvSpPr>
        <p:spPr>
          <a:xfrm>
            <a:off x="713232" y="1335024"/>
            <a:ext cx="5257800" cy="4507992"/>
          </a:xfrm>
          <a:prstGeom prst="roundRect">
            <a:avLst>
              <a:gd name="adj" fmla="val 2434"/>
            </a:avLst>
          </a:prstGeom>
          <a:solidFill>
            <a:srgbClr val="FFFFFF"/>
          </a:solidFill>
          <a:ln w="12700">
            <a:solidFill>
              <a:srgbClr val="DCE4EC"/>
            </a:solidFill>
            <a:prstDash val="solid"/>
          </a:ln>
        </p:spPr>
      </p:sp>
      <p:sp>
        <p:nvSpPr>
          <p:cNvPr id="5" name="Shape 3"/>
          <p:cNvSpPr/>
          <p:nvPr/>
        </p:nvSpPr>
        <p:spPr>
          <a:xfrm>
            <a:off x="987552" y="1609344"/>
            <a:ext cx="932688" cy="329184"/>
          </a:xfrm>
          <a:prstGeom prst="roundRect">
            <a:avLst>
              <a:gd name="adj" fmla="val 50000"/>
            </a:avLst>
          </a:prstGeom>
          <a:solidFill>
            <a:srgbClr val="FFF2E7"/>
          </a:solidFill>
          <a:ln w="12700">
            <a:solidFill>
              <a:srgbClr val="FFF2E7"/>
            </a:solidFill>
            <a:prstDash val="solid"/>
          </a:ln>
        </p:spPr>
      </p:sp>
      <p:sp>
        <p:nvSpPr>
          <p:cNvPr id="6" name="Text 4"/>
          <p:cNvSpPr/>
          <p:nvPr/>
        </p:nvSpPr>
        <p:spPr>
          <a:xfrm>
            <a:off x="1060704" y="1677924"/>
            <a:ext cx="786384" cy="164592"/>
          </a:xfrm>
          <a:prstGeom prst="rect">
            <a:avLst/>
          </a:prstGeom>
          <a:noFill/>
          <a:ln/>
        </p:spPr>
        <p:txBody>
          <a:bodyPr wrap="square" lIns="0" tIns="0" rIns="0" bIns="0" rtlCol="0" anchor="ctr"/>
          <a:lstStyle/>
          <a:p>
            <a:pPr marL="0" indent="0" algn="ctr">
              <a:buNone/>
            </a:pPr>
            <a:r>
              <a:rPr lang="en-US" sz="1000" b="1" dirty="0">
                <a:solidFill>
                  <a:srgbClr val="F39C4A"/>
                </a:solidFill>
                <a:latin typeface="Times New Roman" panose="02020603050405020304" pitchFamily="18" charset="0"/>
                <a:cs typeface="Times New Roman" panose="02020603050405020304" pitchFamily="18" charset="0"/>
              </a:rPr>
              <a:t>CASE 1</a:t>
            </a:r>
            <a:endParaRPr lang="en-US" sz="1000" dirty="0">
              <a:latin typeface="Times New Roman" panose="02020603050405020304" pitchFamily="18" charset="0"/>
              <a:cs typeface="Times New Roman" panose="02020603050405020304" pitchFamily="18" charset="0"/>
            </a:endParaRPr>
          </a:p>
        </p:txBody>
      </p:sp>
      <p:sp>
        <p:nvSpPr>
          <p:cNvPr id="7" name="Text 5"/>
          <p:cNvSpPr/>
          <p:nvPr/>
        </p:nvSpPr>
        <p:spPr>
          <a:xfrm>
            <a:off x="987552" y="2048256"/>
            <a:ext cx="4023360" cy="384048"/>
          </a:xfrm>
          <a:prstGeom prst="rect">
            <a:avLst/>
          </a:prstGeom>
          <a:noFill/>
          <a:ln/>
        </p:spPr>
        <p:txBody>
          <a:bodyPr wrap="square" lIns="0" tIns="0" rIns="0" bIns="0" rtlCol="0" anchor="ctr"/>
          <a:lstStyle/>
          <a:p>
            <a:pPr marL="0" indent="0">
              <a:buNone/>
            </a:pPr>
            <a:r>
              <a:rPr lang="en-US" sz="2100" b="1" dirty="0">
                <a:solidFill>
                  <a:srgbClr val="12304A"/>
                </a:solidFill>
                <a:latin typeface="Times New Roman" panose="02020603050405020304" pitchFamily="18" charset="0"/>
                <a:cs typeface="Times New Roman" panose="02020603050405020304" pitchFamily="18" charset="0"/>
              </a:rPr>
              <a:t>Room merging (post-processing)</a:t>
            </a:r>
            <a:endParaRPr lang="en-US" sz="2100" dirty="0">
              <a:latin typeface="Times New Roman" panose="02020603050405020304" pitchFamily="18" charset="0"/>
              <a:cs typeface="Times New Roman" panose="02020603050405020304" pitchFamily="18" charset="0"/>
            </a:endParaRPr>
          </a:p>
        </p:txBody>
      </p:sp>
      <p:sp>
        <p:nvSpPr>
          <p:cNvPr id="8" name="Shape 6"/>
          <p:cNvSpPr/>
          <p:nvPr/>
        </p:nvSpPr>
        <p:spPr>
          <a:xfrm>
            <a:off x="1005840" y="2706624"/>
            <a:ext cx="201168" cy="201168"/>
          </a:xfrm>
          <a:prstGeom prst="ellipse">
            <a:avLst/>
          </a:prstGeom>
          <a:solidFill>
            <a:srgbClr val="F39C4A"/>
          </a:solidFill>
          <a:ln w="12700">
            <a:solidFill>
              <a:srgbClr val="F39C4A"/>
            </a:solidFill>
            <a:prstDash val="solid"/>
          </a:ln>
        </p:spPr>
      </p:sp>
      <p:sp>
        <p:nvSpPr>
          <p:cNvPr id="9" name="Text 7"/>
          <p:cNvSpPr/>
          <p:nvPr/>
        </p:nvSpPr>
        <p:spPr>
          <a:xfrm>
            <a:off x="1325880" y="2615184"/>
            <a:ext cx="4133088" cy="356616"/>
          </a:xfrm>
          <a:prstGeom prst="rect">
            <a:avLst/>
          </a:prstGeom>
          <a:noFill/>
          <a:ln/>
        </p:spPr>
        <p:txBody>
          <a:bodyPr wrap="square" lIns="0" tIns="0" rIns="0" bIns="0" rtlCol="0" anchor="ctr"/>
          <a:lstStyle/>
          <a:p>
            <a:pPr marL="0" indent="0">
              <a:buNone/>
            </a:pPr>
            <a:r>
              <a:rPr lang="en-US" sz="1240" dirty="0">
                <a:solidFill>
                  <a:srgbClr val="243447"/>
                </a:solidFill>
                <a:latin typeface="Times New Roman" panose="02020603050405020304" pitchFamily="18" charset="0"/>
                <a:cs typeface="Times New Roman" panose="02020603050405020304" pitchFamily="18" charset="0"/>
              </a:rPr>
              <a:t>Start from a feasible university allocation</a:t>
            </a:r>
            <a:endParaRPr lang="en-US" sz="1240" dirty="0">
              <a:latin typeface="Times New Roman" panose="02020603050405020304" pitchFamily="18" charset="0"/>
              <a:cs typeface="Times New Roman" panose="02020603050405020304" pitchFamily="18" charset="0"/>
            </a:endParaRPr>
          </a:p>
        </p:txBody>
      </p:sp>
      <p:sp>
        <p:nvSpPr>
          <p:cNvPr id="10" name="Shape 8"/>
          <p:cNvSpPr/>
          <p:nvPr/>
        </p:nvSpPr>
        <p:spPr>
          <a:xfrm>
            <a:off x="1005840" y="3227832"/>
            <a:ext cx="201168" cy="201168"/>
          </a:xfrm>
          <a:prstGeom prst="ellipse">
            <a:avLst/>
          </a:prstGeom>
          <a:solidFill>
            <a:srgbClr val="F39C4A"/>
          </a:solidFill>
          <a:ln w="12700">
            <a:solidFill>
              <a:srgbClr val="F39C4A"/>
            </a:solidFill>
            <a:prstDash val="solid"/>
          </a:ln>
        </p:spPr>
      </p:sp>
      <p:sp>
        <p:nvSpPr>
          <p:cNvPr id="11" name="Text 9"/>
          <p:cNvSpPr/>
          <p:nvPr/>
        </p:nvSpPr>
        <p:spPr>
          <a:xfrm>
            <a:off x="1325880" y="3136392"/>
            <a:ext cx="4133088" cy="356616"/>
          </a:xfrm>
          <a:prstGeom prst="rect">
            <a:avLst/>
          </a:prstGeom>
          <a:noFill/>
          <a:ln/>
        </p:spPr>
        <p:txBody>
          <a:bodyPr wrap="square" lIns="0" tIns="0" rIns="0" bIns="0" rtlCol="0" anchor="ctr"/>
          <a:lstStyle/>
          <a:p>
            <a:pPr marL="0" indent="0">
              <a:buNone/>
            </a:pPr>
            <a:r>
              <a:rPr lang="en-US" sz="1240" dirty="0">
                <a:solidFill>
                  <a:srgbClr val="243447"/>
                </a:solidFill>
                <a:latin typeface="Times New Roman" panose="02020603050405020304" pitchFamily="18" charset="0"/>
                <a:cs typeface="Times New Roman" panose="02020603050405020304" pitchFamily="18" charset="0"/>
              </a:rPr>
              <a:t>Use only rooms already present in that allocation</a:t>
            </a:r>
            <a:endParaRPr lang="en-US" sz="1240" dirty="0">
              <a:latin typeface="Times New Roman" panose="02020603050405020304" pitchFamily="18" charset="0"/>
              <a:cs typeface="Times New Roman" panose="02020603050405020304" pitchFamily="18" charset="0"/>
            </a:endParaRPr>
          </a:p>
        </p:txBody>
      </p:sp>
      <p:sp>
        <p:nvSpPr>
          <p:cNvPr id="12" name="Shape 10"/>
          <p:cNvSpPr/>
          <p:nvPr/>
        </p:nvSpPr>
        <p:spPr>
          <a:xfrm>
            <a:off x="1005840" y="3749040"/>
            <a:ext cx="201168" cy="201168"/>
          </a:xfrm>
          <a:prstGeom prst="ellipse">
            <a:avLst/>
          </a:prstGeom>
          <a:solidFill>
            <a:srgbClr val="F39C4A"/>
          </a:solidFill>
          <a:ln w="12700">
            <a:solidFill>
              <a:srgbClr val="F39C4A"/>
            </a:solidFill>
            <a:prstDash val="solid"/>
          </a:ln>
        </p:spPr>
      </p:sp>
      <p:sp>
        <p:nvSpPr>
          <p:cNvPr id="13" name="Text 11"/>
          <p:cNvSpPr/>
          <p:nvPr/>
        </p:nvSpPr>
        <p:spPr>
          <a:xfrm>
            <a:off x="1325880" y="3657600"/>
            <a:ext cx="4133088" cy="356616"/>
          </a:xfrm>
          <a:prstGeom prst="rect">
            <a:avLst/>
          </a:prstGeom>
          <a:noFill/>
          <a:ln/>
        </p:spPr>
        <p:txBody>
          <a:bodyPr wrap="square" lIns="0" tIns="0" rIns="0" bIns="0" rtlCol="0" anchor="ctr"/>
          <a:lstStyle/>
          <a:p>
            <a:pPr marL="0" indent="0">
              <a:buNone/>
            </a:pPr>
            <a:r>
              <a:rPr lang="en-US" sz="1240" dirty="0">
                <a:solidFill>
                  <a:srgbClr val="243447"/>
                </a:solidFill>
                <a:latin typeface="Times New Roman" panose="02020603050405020304" pitchFamily="18" charset="0"/>
                <a:cs typeface="Times New Roman" panose="02020603050405020304" pitchFamily="18" charset="0"/>
              </a:rPr>
              <a:t>Move whole groups among those rooms</a:t>
            </a:r>
            <a:endParaRPr lang="en-US" sz="1240" dirty="0">
              <a:latin typeface="Times New Roman" panose="02020603050405020304" pitchFamily="18" charset="0"/>
              <a:cs typeface="Times New Roman" panose="02020603050405020304" pitchFamily="18" charset="0"/>
            </a:endParaRPr>
          </a:p>
        </p:txBody>
      </p:sp>
      <p:sp>
        <p:nvSpPr>
          <p:cNvPr id="14" name="Shape 12"/>
          <p:cNvSpPr/>
          <p:nvPr/>
        </p:nvSpPr>
        <p:spPr>
          <a:xfrm>
            <a:off x="1005840" y="4270248"/>
            <a:ext cx="201168" cy="201168"/>
          </a:xfrm>
          <a:prstGeom prst="ellipse">
            <a:avLst/>
          </a:prstGeom>
          <a:solidFill>
            <a:srgbClr val="F39C4A"/>
          </a:solidFill>
          <a:ln w="12700">
            <a:solidFill>
              <a:srgbClr val="F39C4A"/>
            </a:solidFill>
            <a:prstDash val="solid"/>
          </a:ln>
        </p:spPr>
      </p:sp>
      <p:sp>
        <p:nvSpPr>
          <p:cNvPr id="15" name="Text 13"/>
          <p:cNvSpPr/>
          <p:nvPr/>
        </p:nvSpPr>
        <p:spPr>
          <a:xfrm>
            <a:off x="1325880" y="4178808"/>
            <a:ext cx="4133088" cy="356616"/>
          </a:xfrm>
          <a:prstGeom prst="rect">
            <a:avLst/>
          </a:prstGeom>
          <a:noFill/>
          <a:ln/>
        </p:spPr>
        <p:txBody>
          <a:bodyPr wrap="square" lIns="0" tIns="0" rIns="0" bIns="0" rtlCol="0" anchor="ctr"/>
          <a:lstStyle/>
          <a:p>
            <a:pPr marL="0" indent="0">
              <a:buNone/>
            </a:pPr>
            <a:r>
              <a:rPr lang="en-US" sz="1240" dirty="0">
                <a:solidFill>
                  <a:srgbClr val="243447"/>
                </a:solidFill>
                <a:latin typeface="Times New Roman" panose="02020603050405020304" pitchFamily="18" charset="0"/>
                <a:cs typeface="Times New Roman" panose="02020603050405020304" pitchFamily="18" charset="0"/>
              </a:rPr>
              <a:t>Close rooms that become empty</a:t>
            </a:r>
            <a:endParaRPr lang="en-US" sz="1240" dirty="0">
              <a:latin typeface="Times New Roman" panose="02020603050405020304" pitchFamily="18" charset="0"/>
              <a:cs typeface="Times New Roman" panose="02020603050405020304" pitchFamily="18" charset="0"/>
            </a:endParaRPr>
          </a:p>
        </p:txBody>
      </p:sp>
      <p:sp>
        <p:nvSpPr>
          <p:cNvPr id="16" name="Shape 14"/>
          <p:cNvSpPr/>
          <p:nvPr/>
        </p:nvSpPr>
        <p:spPr>
          <a:xfrm>
            <a:off x="1005840" y="4791456"/>
            <a:ext cx="201168" cy="201168"/>
          </a:xfrm>
          <a:prstGeom prst="ellipse">
            <a:avLst/>
          </a:prstGeom>
          <a:solidFill>
            <a:srgbClr val="F39C4A"/>
          </a:solidFill>
          <a:ln w="12700">
            <a:solidFill>
              <a:srgbClr val="F39C4A"/>
            </a:solidFill>
            <a:prstDash val="solid"/>
          </a:ln>
        </p:spPr>
      </p:sp>
      <p:sp>
        <p:nvSpPr>
          <p:cNvPr id="17" name="Text 15"/>
          <p:cNvSpPr/>
          <p:nvPr/>
        </p:nvSpPr>
        <p:spPr>
          <a:xfrm>
            <a:off x="1325880" y="4700016"/>
            <a:ext cx="4133088" cy="356616"/>
          </a:xfrm>
          <a:prstGeom prst="rect">
            <a:avLst/>
          </a:prstGeom>
          <a:noFill/>
          <a:ln/>
        </p:spPr>
        <p:txBody>
          <a:bodyPr wrap="square" lIns="0" tIns="0" rIns="0" bIns="0" rtlCol="0" anchor="ctr"/>
          <a:lstStyle/>
          <a:p>
            <a:pPr marL="0" indent="0">
              <a:buNone/>
            </a:pPr>
            <a:r>
              <a:rPr lang="en-US" sz="1240" dirty="0">
                <a:solidFill>
                  <a:srgbClr val="243447"/>
                </a:solidFill>
                <a:latin typeface="Times New Roman" panose="02020603050405020304" pitchFamily="18" charset="0"/>
                <a:cs typeface="Times New Roman" panose="02020603050405020304" pitchFamily="18" charset="0"/>
              </a:rPr>
              <a:t>No new room may be opened</a:t>
            </a:r>
            <a:endParaRPr lang="en-US" sz="1240" dirty="0">
              <a:latin typeface="Times New Roman" panose="02020603050405020304" pitchFamily="18" charset="0"/>
              <a:cs typeface="Times New Roman" panose="02020603050405020304" pitchFamily="18" charset="0"/>
            </a:endParaRPr>
          </a:p>
        </p:txBody>
      </p:sp>
      <p:sp>
        <p:nvSpPr>
          <p:cNvPr id="18" name="Shape 16"/>
          <p:cNvSpPr/>
          <p:nvPr/>
        </p:nvSpPr>
        <p:spPr>
          <a:xfrm>
            <a:off x="1005840" y="5376672"/>
            <a:ext cx="2359152" cy="329184"/>
          </a:xfrm>
          <a:prstGeom prst="roundRect">
            <a:avLst>
              <a:gd name="adj" fmla="val 50000"/>
            </a:avLst>
          </a:prstGeom>
          <a:solidFill>
            <a:srgbClr val="FFF2E7"/>
          </a:solidFill>
          <a:ln w="12700">
            <a:solidFill>
              <a:srgbClr val="FFF2E7"/>
            </a:solidFill>
            <a:prstDash val="solid"/>
          </a:ln>
        </p:spPr>
      </p:sp>
      <p:sp>
        <p:nvSpPr>
          <p:cNvPr id="19" name="Text 17"/>
          <p:cNvSpPr/>
          <p:nvPr/>
        </p:nvSpPr>
        <p:spPr>
          <a:xfrm>
            <a:off x="1078992" y="5445252"/>
            <a:ext cx="2212848" cy="164592"/>
          </a:xfrm>
          <a:prstGeom prst="rect">
            <a:avLst/>
          </a:prstGeom>
          <a:noFill/>
          <a:ln/>
        </p:spPr>
        <p:txBody>
          <a:bodyPr wrap="square" lIns="0" tIns="0" rIns="0" bIns="0" rtlCol="0" anchor="ctr"/>
          <a:lstStyle/>
          <a:p>
            <a:pPr marL="0" indent="0" algn="ctr">
              <a:buNone/>
            </a:pPr>
            <a:r>
              <a:rPr lang="en-US" sz="1000" b="1" dirty="0">
                <a:solidFill>
                  <a:srgbClr val="F39C4A"/>
                </a:solidFill>
                <a:latin typeface="Times New Roman" panose="02020603050405020304" pitchFamily="18" charset="0"/>
                <a:cs typeface="Times New Roman" panose="02020603050405020304" pitchFamily="18" charset="0"/>
              </a:rPr>
              <a:t>Minimal operational disruption</a:t>
            </a:r>
            <a:endParaRPr lang="en-US" sz="1000" dirty="0">
              <a:latin typeface="Times New Roman" panose="02020603050405020304" pitchFamily="18" charset="0"/>
              <a:cs typeface="Times New Roman" panose="02020603050405020304" pitchFamily="18" charset="0"/>
            </a:endParaRPr>
          </a:p>
        </p:txBody>
      </p:sp>
      <p:sp>
        <p:nvSpPr>
          <p:cNvPr id="20" name="Shape 18"/>
          <p:cNvSpPr/>
          <p:nvPr/>
        </p:nvSpPr>
        <p:spPr>
          <a:xfrm>
            <a:off x="6217920" y="1335024"/>
            <a:ext cx="5257800" cy="4507992"/>
          </a:xfrm>
          <a:prstGeom prst="roundRect">
            <a:avLst>
              <a:gd name="adj" fmla="val 2434"/>
            </a:avLst>
          </a:prstGeom>
          <a:solidFill>
            <a:srgbClr val="E8F7F5"/>
          </a:solidFill>
          <a:ln w="12700">
            <a:solidFill>
              <a:srgbClr val="CBE9E5"/>
            </a:solidFill>
            <a:prstDash val="solid"/>
          </a:ln>
        </p:spPr>
      </p:sp>
      <p:sp>
        <p:nvSpPr>
          <p:cNvPr id="21" name="Shape 19"/>
          <p:cNvSpPr/>
          <p:nvPr/>
        </p:nvSpPr>
        <p:spPr>
          <a:xfrm>
            <a:off x="6492240" y="1609344"/>
            <a:ext cx="932688" cy="329184"/>
          </a:xfrm>
          <a:prstGeom prst="roundRect">
            <a:avLst>
              <a:gd name="adj" fmla="val 50000"/>
            </a:avLst>
          </a:prstGeom>
          <a:solidFill>
            <a:srgbClr val="D8F1EE"/>
          </a:solidFill>
          <a:ln w="12700">
            <a:solidFill>
              <a:srgbClr val="D8F1EE"/>
            </a:solidFill>
            <a:prstDash val="solid"/>
          </a:ln>
        </p:spPr>
      </p:sp>
      <p:sp>
        <p:nvSpPr>
          <p:cNvPr id="22" name="Text 20"/>
          <p:cNvSpPr/>
          <p:nvPr/>
        </p:nvSpPr>
        <p:spPr>
          <a:xfrm>
            <a:off x="6565392" y="1677924"/>
            <a:ext cx="786384" cy="164592"/>
          </a:xfrm>
          <a:prstGeom prst="rect">
            <a:avLst/>
          </a:prstGeom>
          <a:noFill/>
          <a:ln/>
        </p:spPr>
        <p:txBody>
          <a:bodyPr wrap="square" lIns="0" tIns="0" rIns="0" bIns="0" rtlCol="0" anchor="ctr"/>
          <a:lstStyle/>
          <a:p>
            <a:pPr marL="0" indent="0" algn="ctr">
              <a:buNone/>
            </a:pPr>
            <a:r>
              <a:rPr lang="en-US" sz="1000" b="1" dirty="0">
                <a:solidFill>
                  <a:srgbClr val="18A7A0"/>
                </a:solidFill>
                <a:latin typeface="Times New Roman" panose="02020603050405020304" pitchFamily="18" charset="0"/>
                <a:cs typeface="Times New Roman" panose="02020603050405020304" pitchFamily="18" charset="0"/>
              </a:rPr>
              <a:t>CASE 2</a:t>
            </a:r>
            <a:endParaRPr lang="en-US" sz="1000" dirty="0">
              <a:latin typeface="Times New Roman" panose="02020603050405020304" pitchFamily="18" charset="0"/>
              <a:cs typeface="Times New Roman" panose="02020603050405020304" pitchFamily="18" charset="0"/>
            </a:endParaRPr>
          </a:p>
        </p:txBody>
      </p:sp>
      <p:sp>
        <p:nvSpPr>
          <p:cNvPr id="23" name="Text 21"/>
          <p:cNvSpPr/>
          <p:nvPr/>
        </p:nvSpPr>
        <p:spPr>
          <a:xfrm>
            <a:off x="6492240" y="2048256"/>
            <a:ext cx="4023360" cy="384048"/>
          </a:xfrm>
          <a:prstGeom prst="rect">
            <a:avLst/>
          </a:prstGeom>
          <a:noFill/>
          <a:ln/>
        </p:spPr>
        <p:txBody>
          <a:bodyPr wrap="square" lIns="0" tIns="0" rIns="0" bIns="0" rtlCol="0" anchor="ctr"/>
          <a:lstStyle/>
          <a:p>
            <a:pPr marL="0" indent="0">
              <a:buNone/>
            </a:pPr>
            <a:r>
              <a:rPr lang="en-US" sz="2100" b="1" dirty="0">
                <a:solidFill>
                  <a:srgbClr val="12304A"/>
                </a:solidFill>
                <a:latin typeface="Times New Roman" panose="02020603050405020304" pitchFamily="18" charset="0"/>
                <a:cs typeface="Times New Roman" panose="02020603050405020304" pitchFamily="18" charset="0"/>
              </a:rPr>
              <a:t>Assignment from scratch</a:t>
            </a:r>
            <a:endParaRPr lang="en-US" sz="2100" dirty="0">
              <a:latin typeface="Times New Roman" panose="02020603050405020304" pitchFamily="18" charset="0"/>
              <a:cs typeface="Times New Roman" panose="02020603050405020304" pitchFamily="18" charset="0"/>
            </a:endParaRPr>
          </a:p>
        </p:txBody>
      </p:sp>
      <p:sp>
        <p:nvSpPr>
          <p:cNvPr id="24" name="Shape 22"/>
          <p:cNvSpPr/>
          <p:nvPr/>
        </p:nvSpPr>
        <p:spPr>
          <a:xfrm>
            <a:off x="6510528" y="2706624"/>
            <a:ext cx="201168" cy="201168"/>
          </a:xfrm>
          <a:prstGeom prst="ellipse">
            <a:avLst/>
          </a:prstGeom>
          <a:solidFill>
            <a:srgbClr val="18A7A0"/>
          </a:solidFill>
          <a:ln w="12700">
            <a:solidFill>
              <a:srgbClr val="18A7A0"/>
            </a:solidFill>
            <a:prstDash val="solid"/>
          </a:ln>
        </p:spPr>
      </p:sp>
      <p:sp>
        <p:nvSpPr>
          <p:cNvPr id="25" name="Text 23"/>
          <p:cNvSpPr/>
          <p:nvPr/>
        </p:nvSpPr>
        <p:spPr>
          <a:xfrm>
            <a:off x="6830568" y="2615184"/>
            <a:ext cx="4133088" cy="356616"/>
          </a:xfrm>
          <a:prstGeom prst="rect">
            <a:avLst/>
          </a:prstGeom>
          <a:noFill/>
          <a:ln/>
        </p:spPr>
        <p:txBody>
          <a:bodyPr wrap="square" lIns="0" tIns="0" rIns="0" bIns="0" rtlCol="0" anchor="ctr"/>
          <a:lstStyle/>
          <a:p>
            <a:pPr marL="0" indent="0">
              <a:buNone/>
            </a:pPr>
            <a:r>
              <a:rPr lang="en-US" sz="1240" dirty="0">
                <a:solidFill>
                  <a:srgbClr val="243447"/>
                </a:solidFill>
                <a:latin typeface="Times New Roman" panose="02020603050405020304" pitchFamily="18" charset="0"/>
                <a:cs typeface="Times New Roman" panose="02020603050405020304" pitchFamily="18" charset="0"/>
              </a:rPr>
              <a:t>No initial assignment is required</a:t>
            </a:r>
            <a:endParaRPr lang="en-US" sz="1240" dirty="0">
              <a:latin typeface="Times New Roman" panose="02020603050405020304" pitchFamily="18" charset="0"/>
              <a:cs typeface="Times New Roman" panose="02020603050405020304" pitchFamily="18" charset="0"/>
            </a:endParaRPr>
          </a:p>
        </p:txBody>
      </p:sp>
      <p:sp>
        <p:nvSpPr>
          <p:cNvPr id="26" name="Shape 24"/>
          <p:cNvSpPr/>
          <p:nvPr/>
        </p:nvSpPr>
        <p:spPr>
          <a:xfrm>
            <a:off x="6510528" y="3227832"/>
            <a:ext cx="201168" cy="201168"/>
          </a:xfrm>
          <a:prstGeom prst="ellipse">
            <a:avLst/>
          </a:prstGeom>
          <a:solidFill>
            <a:srgbClr val="18A7A0"/>
          </a:solidFill>
          <a:ln w="12700">
            <a:solidFill>
              <a:srgbClr val="18A7A0"/>
            </a:solidFill>
            <a:prstDash val="solid"/>
          </a:ln>
        </p:spPr>
      </p:sp>
      <p:sp>
        <p:nvSpPr>
          <p:cNvPr id="27" name="Text 25"/>
          <p:cNvSpPr/>
          <p:nvPr/>
        </p:nvSpPr>
        <p:spPr>
          <a:xfrm>
            <a:off x="6830568" y="3136392"/>
            <a:ext cx="4133088" cy="356616"/>
          </a:xfrm>
          <a:prstGeom prst="rect">
            <a:avLst/>
          </a:prstGeom>
          <a:noFill/>
          <a:ln/>
        </p:spPr>
        <p:txBody>
          <a:bodyPr wrap="square" lIns="0" tIns="0" rIns="0" bIns="0" rtlCol="0" anchor="ctr"/>
          <a:lstStyle/>
          <a:p>
            <a:pPr marL="0" indent="0">
              <a:buNone/>
            </a:pPr>
            <a:r>
              <a:rPr lang="en-US" sz="1240" dirty="0">
                <a:solidFill>
                  <a:srgbClr val="243447"/>
                </a:solidFill>
                <a:latin typeface="Times New Roman" panose="02020603050405020304" pitchFamily="18" charset="0"/>
                <a:cs typeface="Times New Roman" panose="02020603050405020304" pitchFamily="18" charset="0"/>
              </a:rPr>
              <a:t>Consider every room available in the session and campus</a:t>
            </a:r>
            <a:endParaRPr lang="en-US" sz="1240" dirty="0">
              <a:latin typeface="Times New Roman" panose="02020603050405020304" pitchFamily="18" charset="0"/>
              <a:cs typeface="Times New Roman" panose="02020603050405020304" pitchFamily="18" charset="0"/>
            </a:endParaRPr>
          </a:p>
        </p:txBody>
      </p:sp>
      <p:sp>
        <p:nvSpPr>
          <p:cNvPr id="28" name="Shape 26"/>
          <p:cNvSpPr/>
          <p:nvPr/>
        </p:nvSpPr>
        <p:spPr>
          <a:xfrm>
            <a:off x="6510528" y="3749040"/>
            <a:ext cx="201168" cy="201168"/>
          </a:xfrm>
          <a:prstGeom prst="ellipse">
            <a:avLst/>
          </a:prstGeom>
          <a:solidFill>
            <a:srgbClr val="18A7A0"/>
          </a:solidFill>
          <a:ln w="12700">
            <a:solidFill>
              <a:srgbClr val="18A7A0"/>
            </a:solidFill>
            <a:prstDash val="solid"/>
          </a:ln>
        </p:spPr>
      </p:sp>
      <p:sp>
        <p:nvSpPr>
          <p:cNvPr id="29" name="Text 27"/>
          <p:cNvSpPr/>
          <p:nvPr/>
        </p:nvSpPr>
        <p:spPr>
          <a:xfrm>
            <a:off x="6830568" y="3657600"/>
            <a:ext cx="4133088" cy="356616"/>
          </a:xfrm>
          <a:prstGeom prst="rect">
            <a:avLst/>
          </a:prstGeom>
          <a:noFill/>
          <a:ln/>
        </p:spPr>
        <p:txBody>
          <a:bodyPr wrap="square" lIns="0" tIns="0" rIns="0" bIns="0" rtlCol="0" anchor="ctr"/>
          <a:lstStyle/>
          <a:p>
            <a:pPr marL="0" indent="0">
              <a:buNone/>
            </a:pPr>
            <a:r>
              <a:rPr lang="en-US" sz="1240" dirty="0">
                <a:solidFill>
                  <a:srgbClr val="243447"/>
                </a:solidFill>
                <a:latin typeface="Times New Roman" panose="02020603050405020304" pitchFamily="18" charset="0"/>
                <a:cs typeface="Times New Roman" panose="02020603050405020304" pitchFamily="18" charset="0"/>
              </a:rPr>
              <a:t>Open large rooms first as needed</a:t>
            </a:r>
            <a:endParaRPr lang="en-US" sz="1240" dirty="0">
              <a:latin typeface="Times New Roman" panose="02020603050405020304" pitchFamily="18" charset="0"/>
              <a:cs typeface="Times New Roman" panose="02020603050405020304" pitchFamily="18" charset="0"/>
            </a:endParaRPr>
          </a:p>
        </p:txBody>
      </p:sp>
      <p:sp>
        <p:nvSpPr>
          <p:cNvPr id="30" name="Shape 28"/>
          <p:cNvSpPr/>
          <p:nvPr/>
        </p:nvSpPr>
        <p:spPr>
          <a:xfrm>
            <a:off x="6510528" y="4270248"/>
            <a:ext cx="201168" cy="201168"/>
          </a:xfrm>
          <a:prstGeom prst="ellipse">
            <a:avLst/>
          </a:prstGeom>
          <a:solidFill>
            <a:srgbClr val="18A7A0"/>
          </a:solidFill>
          <a:ln w="12700">
            <a:solidFill>
              <a:srgbClr val="18A7A0"/>
            </a:solidFill>
            <a:prstDash val="solid"/>
          </a:ln>
        </p:spPr>
      </p:sp>
      <p:sp>
        <p:nvSpPr>
          <p:cNvPr id="31" name="Text 29"/>
          <p:cNvSpPr/>
          <p:nvPr/>
        </p:nvSpPr>
        <p:spPr>
          <a:xfrm>
            <a:off x="6830568" y="4178808"/>
            <a:ext cx="4133088" cy="356616"/>
          </a:xfrm>
          <a:prstGeom prst="rect">
            <a:avLst/>
          </a:prstGeom>
          <a:noFill/>
          <a:ln/>
        </p:spPr>
        <p:txBody>
          <a:bodyPr wrap="square" lIns="0" tIns="0" rIns="0" bIns="0" rtlCol="0" anchor="ctr"/>
          <a:lstStyle/>
          <a:p>
            <a:pPr marL="0" indent="0">
              <a:buNone/>
            </a:pPr>
            <a:r>
              <a:rPr lang="en-US" sz="1240" dirty="0">
                <a:solidFill>
                  <a:srgbClr val="243447"/>
                </a:solidFill>
                <a:latin typeface="Times New Roman" panose="02020603050405020304" pitchFamily="18" charset="0"/>
                <a:cs typeface="Times New Roman" panose="02020603050405020304" pitchFamily="18" charset="0"/>
              </a:rPr>
              <a:t>Assign groups directly under capacity and course constraints</a:t>
            </a:r>
            <a:endParaRPr lang="en-US" sz="1240" dirty="0">
              <a:latin typeface="Times New Roman" panose="02020603050405020304" pitchFamily="18" charset="0"/>
              <a:cs typeface="Times New Roman" panose="02020603050405020304" pitchFamily="18" charset="0"/>
            </a:endParaRPr>
          </a:p>
        </p:txBody>
      </p:sp>
      <p:sp>
        <p:nvSpPr>
          <p:cNvPr id="32" name="Shape 30"/>
          <p:cNvSpPr/>
          <p:nvPr/>
        </p:nvSpPr>
        <p:spPr>
          <a:xfrm>
            <a:off x="6510528" y="4791456"/>
            <a:ext cx="201168" cy="201168"/>
          </a:xfrm>
          <a:prstGeom prst="ellipse">
            <a:avLst/>
          </a:prstGeom>
          <a:solidFill>
            <a:srgbClr val="18A7A0"/>
          </a:solidFill>
          <a:ln w="12700">
            <a:solidFill>
              <a:srgbClr val="18A7A0"/>
            </a:solidFill>
            <a:prstDash val="solid"/>
          </a:ln>
        </p:spPr>
      </p:sp>
      <p:sp>
        <p:nvSpPr>
          <p:cNvPr id="33" name="Text 31"/>
          <p:cNvSpPr/>
          <p:nvPr/>
        </p:nvSpPr>
        <p:spPr>
          <a:xfrm>
            <a:off x="6830568" y="4700016"/>
            <a:ext cx="4133088" cy="356616"/>
          </a:xfrm>
          <a:prstGeom prst="rect">
            <a:avLst/>
          </a:prstGeom>
          <a:noFill/>
          <a:ln/>
        </p:spPr>
        <p:txBody>
          <a:bodyPr wrap="square" lIns="0" tIns="0" rIns="0" bIns="0" rtlCol="0" anchor="ctr"/>
          <a:lstStyle/>
          <a:p>
            <a:pPr marL="0" indent="0">
              <a:buNone/>
            </a:pPr>
            <a:r>
              <a:rPr lang="en-US" sz="1240" dirty="0">
                <a:solidFill>
                  <a:srgbClr val="243447"/>
                </a:solidFill>
                <a:latin typeface="Times New Roman" panose="02020603050405020304" pitchFamily="18" charset="0"/>
                <a:cs typeface="Times New Roman" panose="02020603050405020304" pitchFamily="18" charset="0"/>
              </a:rPr>
              <a:t>Estimate the maximum attainable efficiency</a:t>
            </a:r>
            <a:endParaRPr lang="en-US" sz="1240" dirty="0">
              <a:latin typeface="Times New Roman" panose="02020603050405020304" pitchFamily="18" charset="0"/>
              <a:cs typeface="Times New Roman" panose="02020603050405020304" pitchFamily="18" charset="0"/>
            </a:endParaRPr>
          </a:p>
        </p:txBody>
      </p:sp>
      <p:sp>
        <p:nvSpPr>
          <p:cNvPr id="34" name="Shape 32"/>
          <p:cNvSpPr/>
          <p:nvPr/>
        </p:nvSpPr>
        <p:spPr>
          <a:xfrm>
            <a:off x="6510528" y="5376672"/>
            <a:ext cx="2423160" cy="329184"/>
          </a:xfrm>
          <a:prstGeom prst="roundRect">
            <a:avLst>
              <a:gd name="adj" fmla="val 50000"/>
            </a:avLst>
          </a:prstGeom>
          <a:solidFill>
            <a:srgbClr val="D8F1EE"/>
          </a:solidFill>
          <a:ln w="12700">
            <a:solidFill>
              <a:srgbClr val="D8F1EE"/>
            </a:solidFill>
            <a:prstDash val="solid"/>
          </a:ln>
        </p:spPr>
      </p:sp>
      <p:sp>
        <p:nvSpPr>
          <p:cNvPr id="35" name="Text 33"/>
          <p:cNvSpPr/>
          <p:nvPr/>
        </p:nvSpPr>
        <p:spPr>
          <a:xfrm>
            <a:off x="6583680" y="5445252"/>
            <a:ext cx="2276856" cy="164592"/>
          </a:xfrm>
          <a:prstGeom prst="rect">
            <a:avLst/>
          </a:prstGeom>
          <a:noFill/>
          <a:ln/>
        </p:spPr>
        <p:txBody>
          <a:bodyPr wrap="square" lIns="0" tIns="0" rIns="0" bIns="0" rtlCol="0" anchor="ctr"/>
          <a:lstStyle/>
          <a:p>
            <a:pPr marL="0" indent="0" algn="ctr">
              <a:buNone/>
            </a:pPr>
            <a:r>
              <a:rPr lang="en-US" sz="1000" b="1" dirty="0">
                <a:solidFill>
                  <a:srgbClr val="18A7A0"/>
                </a:solidFill>
                <a:latin typeface="Times New Roman" panose="02020603050405020304" pitchFamily="18" charset="0"/>
                <a:cs typeface="Times New Roman" panose="02020603050405020304" pitchFamily="18" charset="0"/>
              </a:rPr>
              <a:t>Greater reassignment flexibility</a:t>
            </a:r>
            <a:endParaRPr lang="en-US" sz="1000" dirty="0">
              <a:latin typeface="Times New Roman" panose="02020603050405020304" pitchFamily="18" charset="0"/>
              <a:cs typeface="Times New Roman" panose="02020603050405020304" pitchFamily="18" charset="0"/>
            </a:endParaRPr>
          </a:p>
        </p:txBody>
      </p:sp>
      <p:sp>
        <p:nvSpPr>
          <p:cNvPr id="37" name="Slide Number Placeholder 0"/>
          <p:cNvSpPr>
            <a:spLocks noGrp="1"/>
          </p:cNvSpPr>
          <p:nvPr>
            <p:ph type="sldNum" sz="quarter" idx="4294967295"/>
          </p:nvPr>
        </p:nvSpPr>
        <p:spPr>
          <a:xfrm>
            <a:off x="1175004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850">
                <a:solidFill>
                  <a:srgbClr val="6C788A"/>
                </a:solidFill>
                <a:latin typeface="Aptos"/>
                <a:ea typeface="Aptos"/>
                <a:cs typeface="Aptos"/>
              </a:defRPr>
            </a:lvl1pPr>
          </a:lstStyle>
          <a:p>
            <a:pPr algn="l"/>
            <a:fld id="{F7021451-1387-4CA6-816F-3879F97B5CBC}" type="slidenum">
              <a:rPr lang="en-US" b="0">
                <a:latin typeface="Times New Roman" panose="02020603050405020304" pitchFamily="18" charset="0"/>
                <a:cs typeface="Times New Roman" panose="02020603050405020304" pitchFamily="18" charset="0"/>
              </a:rPr>
              <a:t>5</a:t>
            </a:fld>
            <a:endParaRPr 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02920" y="292608"/>
            <a:ext cx="11155680" cy="475488"/>
          </a:xfrm>
          <a:prstGeom prst="rect">
            <a:avLst/>
          </a:prstGeom>
          <a:noFill/>
          <a:ln/>
        </p:spPr>
        <p:txBody>
          <a:bodyPr wrap="square" lIns="0" tIns="0" rIns="0" bIns="0" rtlCol="0" anchor="ctr"/>
          <a:lstStyle/>
          <a:p>
            <a:pPr marL="0" indent="0">
              <a:buNone/>
            </a:pPr>
            <a:r>
              <a:rPr lang="en-US" sz="2700" b="1" dirty="0">
                <a:solidFill>
                  <a:srgbClr val="12304A"/>
                </a:solidFill>
                <a:latin typeface="Times New Roman" panose="02020603050405020304" pitchFamily="18" charset="0"/>
                <a:ea typeface="Aptos Display" pitchFamily="34" charset="-122"/>
                <a:cs typeface="Times New Roman" panose="02020603050405020304" pitchFamily="18" charset="0"/>
              </a:rPr>
              <a:t>Method 1 - Greedy best-fit decreasing</a:t>
            </a:r>
            <a:endParaRPr lang="en-US" sz="2700" dirty="0">
              <a:latin typeface="Times New Roman" panose="02020603050405020304" pitchFamily="18" charset="0"/>
              <a:cs typeface="Times New Roman" panose="02020603050405020304" pitchFamily="18" charset="0"/>
            </a:endParaRPr>
          </a:p>
        </p:txBody>
      </p:sp>
      <p:sp>
        <p:nvSpPr>
          <p:cNvPr id="3" name="Text 1"/>
          <p:cNvSpPr/>
          <p:nvPr/>
        </p:nvSpPr>
        <p:spPr>
          <a:xfrm>
            <a:off x="521208" y="786384"/>
            <a:ext cx="10972800" cy="256032"/>
          </a:xfrm>
          <a:prstGeom prst="rect">
            <a:avLst/>
          </a:prstGeom>
          <a:noFill/>
          <a:ln/>
        </p:spPr>
        <p:txBody>
          <a:bodyPr wrap="square" lIns="0" tIns="0" rIns="0" bIns="0" rtlCol="0" anchor="ctr"/>
          <a:lstStyle/>
          <a:p>
            <a:pPr marL="0" indent="0">
              <a:buNone/>
            </a:pPr>
            <a:r>
              <a:rPr lang="en-US" sz="1150" dirty="0">
                <a:solidFill>
                  <a:srgbClr val="617184"/>
                </a:solidFill>
                <a:latin typeface="Times New Roman" panose="02020603050405020304" pitchFamily="18" charset="0"/>
                <a:ea typeface="Aptos" pitchFamily="34" charset="-122"/>
                <a:cs typeface="Times New Roman" panose="02020603050405020304" pitchFamily="18" charset="0"/>
              </a:rPr>
              <a:t>A fast operational heuristic</a:t>
            </a:r>
            <a:endParaRPr lang="en-US" sz="1150" dirty="0">
              <a:latin typeface="Times New Roman" panose="02020603050405020304" pitchFamily="18" charset="0"/>
              <a:cs typeface="Times New Roman" panose="02020603050405020304" pitchFamily="18" charset="0"/>
            </a:endParaRPr>
          </a:p>
        </p:txBody>
      </p:sp>
      <p:sp>
        <p:nvSpPr>
          <p:cNvPr id="4" name="Shape 2"/>
          <p:cNvSpPr/>
          <p:nvPr/>
        </p:nvSpPr>
        <p:spPr>
          <a:xfrm>
            <a:off x="640080" y="1490472"/>
            <a:ext cx="1993392" cy="1874520"/>
          </a:xfrm>
          <a:prstGeom prst="roundRect">
            <a:avLst>
              <a:gd name="adj" fmla="val 5854"/>
            </a:avLst>
          </a:prstGeom>
          <a:solidFill>
            <a:srgbClr val="FFFFFF"/>
          </a:solidFill>
          <a:ln w="12700">
            <a:solidFill>
              <a:srgbClr val="DCE4EC"/>
            </a:solidFill>
            <a:prstDash val="solid"/>
          </a:ln>
        </p:spPr>
      </p:sp>
      <p:sp>
        <p:nvSpPr>
          <p:cNvPr id="5" name="Shape 3"/>
          <p:cNvSpPr/>
          <p:nvPr/>
        </p:nvSpPr>
        <p:spPr>
          <a:xfrm>
            <a:off x="804672" y="1709928"/>
            <a:ext cx="384048" cy="384048"/>
          </a:xfrm>
          <a:prstGeom prst="ellipse">
            <a:avLst/>
          </a:prstGeom>
          <a:solidFill>
            <a:srgbClr val="3F6ED8"/>
          </a:solidFill>
          <a:ln w="12700">
            <a:solidFill>
              <a:srgbClr val="3F6ED8"/>
            </a:solidFill>
            <a:prstDash val="solid"/>
          </a:ln>
        </p:spPr>
      </p:sp>
      <p:sp>
        <p:nvSpPr>
          <p:cNvPr id="6" name="Text 4"/>
          <p:cNvSpPr/>
          <p:nvPr/>
        </p:nvSpPr>
        <p:spPr>
          <a:xfrm>
            <a:off x="905256" y="1810512"/>
            <a:ext cx="164592" cy="128016"/>
          </a:xfrm>
          <a:prstGeom prst="rect">
            <a:avLst/>
          </a:prstGeom>
          <a:noFill/>
          <a:ln/>
        </p:spPr>
        <p:txBody>
          <a:bodyPr wrap="square" lIns="0" tIns="0" rIns="0" bIns="0" rtlCol="0" anchor="ctr"/>
          <a:lstStyle/>
          <a:p>
            <a:pPr marL="0" indent="0" algn="ctr">
              <a:buNone/>
            </a:pPr>
            <a:r>
              <a:rPr lang="en-US" sz="1100" b="1" dirty="0">
                <a:solidFill>
                  <a:srgbClr val="FFFFFF"/>
                </a:solidFill>
                <a:latin typeface="Times New Roman" panose="02020603050405020304" pitchFamily="18" charset="0"/>
                <a:cs typeface="Times New Roman" panose="02020603050405020304" pitchFamily="18" charset="0"/>
              </a:rPr>
              <a:t>1</a:t>
            </a:r>
            <a:endParaRPr lang="en-US" sz="1100" dirty="0">
              <a:latin typeface="Times New Roman" panose="02020603050405020304" pitchFamily="18" charset="0"/>
              <a:cs typeface="Times New Roman" panose="02020603050405020304" pitchFamily="18" charset="0"/>
            </a:endParaRPr>
          </a:p>
        </p:txBody>
      </p:sp>
      <p:sp>
        <p:nvSpPr>
          <p:cNvPr id="7" name="Text 5"/>
          <p:cNvSpPr/>
          <p:nvPr/>
        </p:nvSpPr>
        <p:spPr>
          <a:xfrm>
            <a:off x="822960" y="2240280"/>
            <a:ext cx="1627632" cy="292608"/>
          </a:xfrm>
          <a:prstGeom prst="rect">
            <a:avLst/>
          </a:prstGeom>
          <a:noFill/>
          <a:ln/>
        </p:spPr>
        <p:txBody>
          <a:bodyPr wrap="square" lIns="0" tIns="0" rIns="0" bIns="0" rtlCol="0" anchor="ctr"/>
          <a:lstStyle/>
          <a:p>
            <a:pPr marL="0" indent="0" algn="ctr">
              <a:buNone/>
            </a:pPr>
            <a:r>
              <a:rPr lang="en-US" sz="1600" b="1" dirty="0">
                <a:solidFill>
                  <a:srgbClr val="12304A"/>
                </a:solidFill>
                <a:latin typeface="Times New Roman" panose="02020603050405020304" pitchFamily="18" charset="0"/>
                <a:cs typeface="Times New Roman" panose="02020603050405020304" pitchFamily="18" charset="0"/>
              </a:rPr>
              <a:t>Sort groups</a:t>
            </a:r>
            <a:endParaRPr lang="en-US" sz="1600" dirty="0">
              <a:latin typeface="Times New Roman" panose="02020603050405020304" pitchFamily="18" charset="0"/>
              <a:cs typeface="Times New Roman" panose="02020603050405020304" pitchFamily="18" charset="0"/>
            </a:endParaRPr>
          </a:p>
        </p:txBody>
      </p:sp>
      <p:sp>
        <p:nvSpPr>
          <p:cNvPr id="8" name="Text 6"/>
          <p:cNvSpPr/>
          <p:nvPr/>
        </p:nvSpPr>
        <p:spPr>
          <a:xfrm>
            <a:off x="841248" y="2670048"/>
            <a:ext cx="1591056" cy="420624"/>
          </a:xfrm>
          <a:prstGeom prst="rect">
            <a:avLst/>
          </a:prstGeom>
          <a:noFill/>
          <a:ln/>
        </p:spPr>
        <p:txBody>
          <a:bodyPr wrap="square" lIns="0" tIns="0" rIns="0" bIns="0" rtlCol="0" anchor="ctr">
            <a:normAutofit/>
          </a:bodyPr>
          <a:lstStyle/>
          <a:p>
            <a:pPr marL="0" indent="0" algn="ctr">
              <a:buNone/>
            </a:pPr>
            <a:r>
              <a:rPr lang="en-US" sz="1080" dirty="0">
                <a:solidFill>
                  <a:srgbClr val="617184"/>
                </a:solidFill>
                <a:latin typeface="Times New Roman" panose="02020603050405020304" pitchFamily="18" charset="0"/>
                <a:cs typeface="Times New Roman" panose="02020603050405020304" pitchFamily="18" charset="0"/>
              </a:rPr>
              <a:t>Largest group first</a:t>
            </a:r>
            <a:endParaRPr lang="en-US" sz="1080" dirty="0">
              <a:latin typeface="Times New Roman" panose="02020603050405020304" pitchFamily="18" charset="0"/>
              <a:cs typeface="Times New Roman" panose="02020603050405020304" pitchFamily="18" charset="0"/>
            </a:endParaRPr>
          </a:p>
        </p:txBody>
      </p:sp>
      <p:sp>
        <p:nvSpPr>
          <p:cNvPr id="9" name="Shape 7"/>
          <p:cNvSpPr/>
          <p:nvPr/>
        </p:nvSpPr>
        <p:spPr>
          <a:xfrm>
            <a:off x="2651760" y="2404872"/>
            <a:ext cx="256032" cy="0"/>
          </a:xfrm>
          <a:prstGeom prst="line">
            <a:avLst/>
          </a:prstGeom>
          <a:noFill/>
          <a:ln w="21590">
            <a:solidFill>
              <a:srgbClr val="9EB1C5"/>
            </a:solidFill>
            <a:prstDash val="solid"/>
            <a:headEnd type="none"/>
            <a:tailEnd type="triangle"/>
          </a:ln>
        </p:spPr>
      </p:sp>
      <p:sp>
        <p:nvSpPr>
          <p:cNvPr id="10" name="Shape 8"/>
          <p:cNvSpPr/>
          <p:nvPr/>
        </p:nvSpPr>
        <p:spPr>
          <a:xfrm>
            <a:off x="2926080" y="1490472"/>
            <a:ext cx="1993392" cy="1874520"/>
          </a:xfrm>
          <a:prstGeom prst="roundRect">
            <a:avLst>
              <a:gd name="adj" fmla="val 5854"/>
            </a:avLst>
          </a:prstGeom>
          <a:solidFill>
            <a:srgbClr val="FFFFFF"/>
          </a:solidFill>
          <a:ln w="12700">
            <a:solidFill>
              <a:srgbClr val="DCE4EC"/>
            </a:solidFill>
            <a:prstDash val="solid"/>
          </a:ln>
        </p:spPr>
      </p:sp>
      <p:sp>
        <p:nvSpPr>
          <p:cNvPr id="11" name="Shape 9"/>
          <p:cNvSpPr/>
          <p:nvPr/>
        </p:nvSpPr>
        <p:spPr>
          <a:xfrm>
            <a:off x="3090672" y="1709928"/>
            <a:ext cx="384048" cy="384048"/>
          </a:xfrm>
          <a:prstGeom prst="ellipse">
            <a:avLst/>
          </a:prstGeom>
          <a:solidFill>
            <a:srgbClr val="3F6ED8"/>
          </a:solidFill>
          <a:ln w="12700">
            <a:solidFill>
              <a:srgbClr val="3F6ED8"/>
            </a:solidFill>
            <a:prstDash val="solid"/>
          </a:ln>
        </p:spPr>
      </p:sp>
      <p:sp>
        <p:nvSpPr>
          <p:cNvPr id="12" name="Text 10"/>
          <p:cNvSpPr/>
          <p:nvPr/>
        </p:nvSpPr>
        <p:spPr>
          <a:xfrm>
            <a:off x="3191256" y="1810512"/>
            <a:ext cx="164592" cy="128016"/>
          </a:xfrm>
          <a:prstGeom prst="rect">
            <a:avLst/>
          </a:prstGeom>
          <a:noFill/>
          <a:ln/>
        </p:spPr>
        <p:txBody>
          <a:bodyPr wrap="square" lIns="0" tIns="0" rIns="0" bIns="0" rtlCol="0" anchor="ctr"/>
          <a:lstStyle/>
          <a:p>
            <a:pPr marL="0" indent="0" algn="ctr">
              <a:buNone/>
            </a:pPr>
            <a:r>
              <a:rPr lang="en-US" sz="1100" b="1" dirty="0">
                <a:solidFill>
                  <a:srgbClr val="FFFFFF"/>
                </a:solidFill>
                <a:latin typeface="Times New Roman" panose="02020603050405020304" pitchFamily="18" charset="0"/>
                <a:cs typeface="Times New Roman" panose="02020603050405020304" pitchFamily="18" charset="0"/>
              </a:rPr>
              <a:t>2</a:t>
            </a:r>
            <a:endParaRPr lang="en-US" sz="1100" dirty="0">
              <a:latin typeface="Times New Roman" panose="02020603050405020304" pitchFamily="18" charset="0"/>
              <a:cs typeface="Times New Roman" panose="02020603050405020304" pitchFamily="18" charset="0"/>
            </a:endParaRPr>
          </a:p>
        </p:txBody>
      </p:sp>
      <p:sp>
        <p:nvSpPr>
          <p:cNvPr id="13" name="Text 11"/>
          <p:cNvSpPr/>
          <p:nvPr/>
        </p:nvSpPr>
        <p:spPr>
          <a:xfrm>
            <a:off x="3108960" y="2240280"/>
            <a:ext cx="1627632" cy="292608"/>
          </a:xfrm>
          <a:prstGeom prst="rect">
            <a:avLst/>
          </a:prstGeom>
          <a:noFill/>
          <a:ln/>
        </p:spPr>
        <p:txBody>
          <a:bodyPr wrap="square" lIns="0" tIns="0" rIns="0" bIns="0" rtlCol="0" anchor="ctr"/>
          <a:lstStyle/>
          <a:p>
            <a:pPr marL="0" indent="0" algn="ctr">
              <a:buNone/>
            </a:pPr>
            <a:r>
              <a:rPr lang="en-US" sz="1600" b="1" dirty="0">
                <a:solidFill>
                  <a:srgbClr val="12304A"/>
                </a:solidFill>
                <a:latin typeface="Times New Roman" panose="02020603050405020304" pitchFamily="18" charset="0"/>
                <a:cs typeface="Times New Roman" panose="02020603050405020304" pitchFamily="18" charset="0"/>
              </a:rPr>
              <a:t>Search</a:t>
            </a:r>
            <a:endParaRPr lang="en-US" sz="1600" dirty="0">
              <a:latin typeface="Times New Roman" panose="02020603050405020304" pitchFamily="18" charset="0"/>
              <a:cs typeface="Times New Roman" panose="02020603050405020304" pitchFamily="18" charset="0"/>
            </a:endParaRPr>
          </a:p>
        </p:txBody>
      </p:sp>
      <p:sp>
        <p:nvSpPr>
          <p:cNvPr id="14" name="Text 12"/>
          <p:cNvSpPr/>
          <p:nvPr/>
        </p:nvSpPr>
        <p:spPr>
          <a:xfrm>
            <a:off x="3127248" y="2670048"/>
            <a:ext cx="1591056" cy="420624"/>
          </a:xfrm>
          <a:prstGeom prst="rect">
            <a:avLst/>
          </a:prstGeom>
          <a:noFill/>
          <a:ln/>
        </p:spPr>
        <p:txBody>
          <a:bodyPr wrap="square" lIns="0" tIns="0" rIns="0" bIns="0" rtlCol="0" anchor="ctr">
            <a:normAutofit/>
          </a:bodyPr>
          <a:lstStyle/>
          <a:p>
            <a:pPr marL="0" indent="0" algn="ctr">
              <a:buNone/>
            </a:pPr>
            <a:r>
              <a:rPr lang="en-US" sz="1080" dirty="0">
                <a:solidFill>
                  <a:srgbClr val="617184"/>
                </a:solidFill>
                <a:latin typeface="Times New Roman" panose="02020603050405020304" pitchFamily="18" charset="0"/>
                <a:cs typeface="Times New Roman" panose="02020603050405020304" pitchFamily="18" charset="0"/>
              </a:rPr>
              <a:t>Find a feasible open room</a:t>
            </a:r>
            <a:endParaRPr lang="en-US" sz="1080" dirty="0">
              <a:latin typeface="Times New Roman" panose="02020603050405020304" pitchFamily="18" charset="0"/>
              <a:cs typeface="Times New Roman" panose="02020603050405020304" pitchFamily="18" charset="0"/>
            </a:endParaRPr>
          </a:p>
        </p:txBody>
      </p:sp>
      <p:sp>
        <p:nvSpPr>
          <p:cNvPr id="15" name="Shape 13"/>
          <p:cNvSpPr/>
          <p:nvPr/>
        </p:nvSpPr>
        <p:spPr>
          <a:xfrm>
            <a:off x="4937760" y="2404872"/>
            <a:ext cx="256032" cy="0"/>
          </a:xfrm>
          <a:prstGeom prst="line">
            <a:avLst/>
          </a:prstGeom>
          <a:noFill/>
          <a:ln w="21590">
            <a:solidFill>
              <a:srgbClr val="9EB1C5"/>
            </a:solidFill>
            <a:prstDash val="solid"/>
            <a:headEnd type="none"/>
            <a:tailEnd type="triangle"/>
          </a:ln>
        </p:spPr>
      </p:sp>
      <p:sp>
        <p:nvSpPr>
          <p:cNvPr id="16" name="Shape 14"/>
          <p:cNvSpPr/>
          <p:nvPr/>
        </p:nvSpPr>
        <p:spPr>
          <a:xfrm>
            <a:off x="5212080" y="1490472"/>
            <a:ext cx="1993392" cy="1874520"/>
          </a:xfrm>
          <a:prstGeom prst="roundRect">
            <a:avLst>
              <a:gd name="adj" fmla="val 5854"/>
            </a:avLst>
          </a:prstGeom>
          <a:solidFill>
            <a:srgbClr val="E8F7F5"/>
          </a:solidFill>
          <a:ln w="12700">
            <a:solidFill>
              <a:srgbClr val="A9DBD6"/>
            </a:solidFill>
            <a:prstDash val="solid"/>
          </a:ln>
        </p:spPr>
      </p:sp>
      <p:sp>
        <p:nvSpPr>
          <p:cNvPr id="17" name="Shape 15"/>
          <p:cNvSpPr/>
          <p:nvPr/>
        </p:nvSpPr>
        <p:spPr>
          <a:xfrm>
            <a:off x="5376672" y="1709928"/>
            <a:ext cx="384048" cy="384048"/>
          </a:xfrm>
          <a:prstGeom prst="ellipse">
            <a:avLst/>
          </a:prstGeom>
          <a:solidFill>
            <a:srgbClr val="18A7A0"/>
          </a:solidFill>
          <a:ln w="12700">
            <a:solidFill>
              <a:srgbClr val="18A7A0"/>
            </a:solidFill>
            <a:prstDash val="solid"/>
          </a:ln>
        </p:spPr>
      </p:sp>
      <p:sp>
        <p:nvSpPr>
          <p:cNvPr id="18" name="Text 16"/>
          <p:cNvSpPr/>
          <p:nvPr/>
        </p:nvSpPr>
        <p:spPr>
          <a:xfrm>
            <a:off x="5477256" y="1810512"/>
            <a:ext cx="164592" cy="128016"/>
          </a:xfrm>
          <a:prstGeom prst="rect">
            <a:avLst/>
          </a:prstGeom>
          <a:noFill/>
          <a:ln/>
        </p:spPr>
        <p:txBody>
          <a:bodyPr wrap="square" lIns="0" tIns="0" rIns="0" bIns="0" rtlCol="0" anchor="ctr"/>
          <a:lstStyle/>
          <a:p>
            <a:pPr marL="0" indent="0" algn="ctr">
              <a:buNone/>
            </a:pPr>
            <a:r>
              <a:rPr lang="en-US" sz="1100" b="1" dirty="0">
                <a:solidFill>
                  <a:srgbClr val="FFFFFF"/>
                </a:solidFill>
                <a:latin typeface="Times New Roman" panose="02020603050405020304" pitchFamily="18" charset="0"/>
                <a:cs typeface="Times New Roman" panose="02020603050405020304" pitchFamily="18" charset="0"/>
              </a:rPr>
              <a:t>3</a:t>
            </a:r>
            <a:endParaRPr lang="en-US" sz="1100" dirty="0">
              <a:latin typeface="Times New Roman" panose="02020603050405020304" pitchFamily="18" charset="0"/>
              <a:cs typeface="Times New Roman" panose="02020603050405020304" pitchFamily="18" charset="0"/>
            </a:endParaRPr>
          </a:p>
        </p:txBody>
      </p:sp>
      <p:sp>
        <p:nvSpPr>
          <p:cNvPr id="19" name="Text 17"/>
          <p:cNvSpPr/>
          <p:nvPr/>
        </p:nvSpPr>
        <p:spPr>
          <a:xfrm>
            <a:off x="5394960" y="2240280"/>
            <a:ext cx="1627632" cy="292608"/>
          </a:xfrm>
          <a:prstGeom prst="rect">
            <a:avLst/>
          </a:prstGeom>
          <a:noFill/>
          <a:ln/>
        </p:spPr>
        <p:txBody>
          <a:bodyPr wrap="square" lIns="0" tIns="0" rIns="0" bIns="0" rtlCol="0" anchor="ctr"/>
          <a:lstStyle/>
          <a:p>
            <a:pPr marL="0" indent="0" algn="ctr">
              <a:buNone/>
            </a:pPr>
            <a:r>
              <a:rPr lang="en-US" sz="1600" b="1" dirty="0">
                <a:solidFill>
                  <a:srgbClr val="12304A"/>
                </a:solidFill>
                <a:latin typeface="Times New Roman" panose="02020603050405020304" pitchFamily="18" charset="0"/>
                <a:cs typeface="Times New Roman" panose="02020603050405020304" pitchFamily="18" charset="0"/>
              </a:rPr>
              <a:t>Best fit</a:t>
            </a:r>
            <a:endParaRPr lang="en-US" sz="1600" dirty="0">
              <a:latin typeface="Times New Roman" panose="02020603050405020304" pitchFamily="18" charset="0"/>
              <a:cs typeface="Times New Roman" panose="02020603050405020304" pitchFamily="18" charset="0"/>
            </a:endParaRPr>
          </a:p>
        </p:txBody>
      </p:sp>
      <p:sp>
        <p:nvSpPr>
          <p:cNvPr id="20" name="Text 18"/>
          <p:cNvSpPr/>
          <p:nvPr/>
        </p:nvSpPr>
        <p:spPr>
          <a:xfrm>
            <a:off x="5413248" y="2670048"/>
            <a:ext cx="1591056" cy="420624"/>
          </a:xfrm>
          <a:prstGeom prst="rect">
            <a:avLst/>
          </a:prstGeom>
          <a:noFill/>
          <a:ln/>
        </p:spPr>
        <p:txBody>
          <a:bodyPr wrap="square" lIns="0" tIns="0" rIns="0" bIns="0" rtlCol="0" anchor="ctr">
            <a:normAutofit/>
          </a:bodyPr>
          <a:lstStyle/>
          <a:p>
            <a:pPr marL="0" indent="0" algn="ctr">
              <a:buNone/>
            </a:pPr>
            <a:r>
              <a:rPr lang="en-US" sz="1080" dirty="0">
                <a:solidFill>
                  <a:srgbClr val="617184"/>
                </a:solidFill>
                <a:latin typeface="Times New Roman" panose="02020603050405020304" pitchFamily="18" charset="0"/>
                <a:cs typeface="Times New Roman" panose="02020603050405020304" pitchFamily="18" charset="0"/>
              </a:rPr>
              <a:t>Minimize remaining capacity</a:t>
            </a:r>
            <a:endParaRPr lang="en-US" sz="1080" dirty="0">
              <a:latin typeface="Times New Roman" panose="02020603050405020304" pitchFamily="18" charset="0"/>
              <a:cs typeface="Times New Roman" panose="02020603050405020304" pitchFamily="18" charset="0"/>
            </a:endParaRPr>
          </a:p>
        </p:txBody>
      </p:sp>
      <p:sp>
        <p:nvSpPr>
          <p:cNvPr id="21" name="Shape 19"/>
          <p:cNvSpPr/>
          <p:nvPr/>
        </p:nvSpPr>
        <p:spPr>
          <a:xfrm>
            <a:off x="7223760" y="2404872"/>
            <a:ext cx="256032" cy="0"/>
          </a:xfrm>
          <a:prstGeom prst="line">
            <a:avLst/>
          </a:prstGeom>
          <a:noFill/>
          <a:ln w="21590">
            <a:solidFill>
              <a:srgbClr val="9EB1C5"/>
            </a:solidFill>
            <a:prstDash val="solid"/>
            <a:headEnd type="none"/>
            <a:tailEnd type="triangle"/>
          </a:ln>
        </p:spPr>
      </p:sp>
      <p:sp>
        <p:nvSpPr>
          <p:cNvPr id="22" name="Shape 20"/>
          <p:cNvSpPr/>
          <p:nvPr/>
        </p:nvSpPr>
        <p:spPr>
          <a:xfrm>
            <a:off x="7498080" y="1490472"/>
            <a:ext cx="1993392" cy="1874520"/>
          </a:xfrm>
          <a:prstGeom prst="roundRect">
            <a:avLst>
              <a:gd name="adj" fmla="val 5854"/>
            </a:avLst>
          </a:prstGeom>
          <a:solidFill>
            <a:srgbClr val="FFFFFF"/>
          </a:solidFill>
          <a:ln w="12700">
            <a:solidFill>
              <a:srgbClr val="DCE4EC"/>
            </a:solidFill>
            <a:prstDash val="solid"/>
          </a:ln>
        </p:spPr>
      </p:sp>
      <p:sp>
        <p:nvSpPr>
          <p:cNvPr id="23" name="Shape 21"/>
          <p:cNvSpPr/>
          <p:nvPr/>
        </p:nvSpPr>
        <p:spPr>
          <a:xfrm>
            <a:off x="7662672" y="1709928"/>
            <a:ext cx="384048" cy="384048"/>
          </a:xfrm>
          <a:prstGeom prst="ellipse">
            <a:avLst/>
          </a:prstGeom>
          <a:solidFill>
            <a:srgbClr val="3F6ED8"/>
          </a:solidFill>
          <a:ln w="12700">
            <a:solidFill>
              <a:srgbClr val="3F6ED8"/>
            </a:solidFill>
            <a:prstDash val="solid"/>
          </a:ln>
        </p:spPr>
      </p:sp>
      <p:sp>
        <p:nvSpPr>
          <p:cNvPr id="24" name="Text 22"/>
          <p:cNvSpPr/>
          <p:nvPr/>
        </p:nvSpPr>
        <p:spPr>
          <a:xfrm>
            <a:off x="7763256" y="1810512"/>
            <a:ext cx="164592" cy="128016"/>
          </a:xfrm>
          <a:prstGeom prst="rect">
            <a:avLst/>
          </a:prstGeom>
          <a:noFill/>
          <a:ln/>
        </p:spPr>
        <p:txBody>
          <a:bodyPr wrap="square" lIns="0" tIns="0" rIns="0" bIns="0" rtlCol="0" anchor="ctr"/>
          <a:lstStyle/>
          <a:p>
            <a:pPr marL="0" indent="0" algn="ctr">
              <a:buNone/>
            </a:pPr>
            <a:r>
              <a:rPr lang="en-US" sz="1100" b="1" dirty="0">
                <a:solidFill>
                  <a:srgbClr val="FFFFFF"/>
                </a:solidFill>
                <a:latin typeface="Times New Roman" panose="02020603050405020304" pitchFamily="18" charset="0"/>
                <a:cs typeface="Times New Roman" panose="02020603050405020304" pitchFamily="18" charset="0"/>
              </a:rPr>
              <a:t>4</a:t>
            </a:r>
            <a:endParaRPr lang="en-US" sz="1100" dirty="0">
              <a:latin typeface="Times New Roman" panose="02020603050405020304" pitchFamily="18" charset="0"/>
              <a:cs typeface="Times New Roman" panose="02020603050405020304" pitchFamily="18" charset="0"/>
            </a:endParaRPr>
          </a:p>
        </p:txBody>
      </p:sp>
      <p:sp>
        <p:nvSpPr>
          <p:cNvPr id="25" name="Text 23"/>
          <p:cNvSpPr/>
          <p:nvPr/>
        </p:nvSpPr>
        <p:spPr>
          <a:xfrm>
            <a:off x="7680960" y="2240280"/>
            <a:ext cx="1627632" cy="292608"/>
          </a:xfrm>
          <a:prstGeom prst="rect">
            <a:avLst/>
          </a:prstGeom>
          <a:noFill/>
          <a:ln/>
        </p:spPr>
        <p:txBody>
          <a:bodyPr wrap="square" lIns="0" tIns="0" rIns="0" bIns="0" rtlCol="0" anchor="ctr"/>
          <a:lstStyle/>
          <a:p>
            <a:pPr marL="0" indent="0" algn="ctr">
              <a:buNone/>
            </a:pPr>
            <a:r>
              <a:rPr lang="en-US" sz="1600" b="1" dirty="0">
                <a:solidFill>
                  <a:srgbClr val="12304A"/>
                </a:solidFill>
                <a:latin typeface="Times New Roman" panose="02020603050405020304" pitchFamily="18" charset="0"/>
                <a:cs typeface="Times New Roman" panose="02020603050405020304" pitchFamily="18" charset="0"/>
              </a:rPr>
              <a:t>Fallback</a:t>
            </a:r>
            <a:endParaRPr lang="en-US" sz="1600" dirty="0">
              <a:latin typeface="Times New Roman" panose="02020603050405020304" pitchFamily="18" charset="0"/>
              <a:cs typeface="Times New Roman" panose="02020603050405020304" pitchFamily="18" charset="0"/>
            </a:endParaRPr>
          </a:p>
        </p:txBody>
      </p:sp>
      <p:sp>
        <p:nvSpPr>
          <p:cNvPr id="26" name="Text 24"/>
          <p:cNvSpPr/>
          <p:nvPr/>
        </p:nvSpPr>
        <p:spPr>
          <a:xfrm>
            <a:off x="7699248" y="2670048"/>
            <a:ext cx="1591056" cy="420624"/>
          </a:xfrm>
          <a:prstGeom prst="rect">
            <a:avLst/>
          </a:prstGeom>
          <a:noFill/>
          <a:ln/>
        </p:spPr>
        <p:txBody>
          <a:bodyPr wrap="square" lIns="0" tIns="0" rIns="0" bIns="0" rtlCol="0" anchor="ctr">
            <a:normAutofit/>
          </a:bodyPr>
          <a:lstStyle/>
          <a:p>
            <a:pPr marL="0" indent="0" algn="ctr">
              <a:buNone/>
            </a:pPr>
            <a:r>
              <a:rPr lang="en-US" sz="1080" dirty="0">
                <a:solidFill>
                  <a:srgbClr val="617184"/>
                </a:solidFill>
                <a:latin typeface="Times New Roman" panose="02020603050405020304" pitchFamily="18" charset="0"/>
                <a:cs typeface="Times New Roman" panose="02020603050405020304" pitchFamily="18" charset="0"/>
              </a:rPr>
              <a:t>Retain original or open next room</a:t>
            </a:r>
            <a:endParaRPr lang="en-US" sz="1080" dirty="0">
              <a:latin typeface="Times New Roman" panose="02020603050405020304" pitchFamily="18" charset="0"/>
              <a:cs typeface="Times New Roman" panose="02020603050405020304" pitchFamily="18" charset="0"/>
            </a:endParaRPr>
          </a:p>
        </p:txBody>
      </p:sp>
      <p:sp>
        <p:nvSpPr>
          <p:cNvPr id="27" name="Shape 25"/>
          <p:cNvSpPr/>
          <p:nvPr/>
        </p:nvSpPr>
        <p:spPr>
          <a:xfrm>
            <a:off x="9509760" y="2404872"/>
            <a:ext cx="256032" cy="0"/>
          </a:xfrm>
          <a:prstGeom prst="line">
            <a:avLst/>
          </a:prstGeom>
          <a:noFill/>
          <a:ln w="21590">
            <a:solidFill>
              <a:srgbClr val="9EB1C5"/>
            </a:solidFill>
            <a:prstDash val="solid"/>
            <a:headEnd type="none"/>
            <a:tailEnd type="triangle"/>
          </a:ln>
        </p:spPr>
      </p:sp>
      <p:sp>
        <p:nvSpPr>
          <p:cNvPr id="28" name="Shape 26"/>
          <p:cNvSpPr/>
          <p:nvPr/>
        </p:nvSpPr>
        <p:spPr>
          <a:xfrm>
            <a:off x="9784080" y="1490472"/>
            <a:ext cx="1993392" cy="1874520"/>
          </a:xfrm>
          <a:prstGeom prst="roundRect">
            <a:avLst>
              <a:gd name="adj" fmla="val 5854"/>
            </a:avLst>
          </a:prstGeom>
          <a:solidFill>
            <a:srgbClr val="FFFFFF"/>
          </a:solidFill>
          <a:ln w="12700">
            <a:solidFill>
              <a:srgbClr val="DCE4EC"/>
            </a:solidFill>
            <a:prstDash val="solid"/>
          </a:ln>
        </p:spPr>
      </p:sp>
      <p:sp>
        <p:nvSpPr>
          <p:cNvPr id="29" name="Shape 27"/>
          <p:cNvSpPr/>
          <p:nvPr/>
        </p:nvSpPr>
        <p:spPr>
          <a:xfrm>
            <a:off x="9948672" y="1709928"/>
            <a:ext cx="384048" cy="384048"/>
          </a:xfrm>
          <a:prstGeom prst="ellipse">
            <a:avLst/>
          </a:prstGeom>
          <a:solidFill>
            <a:srgbClr val="3F6ED8"/>
          </a:solidFill>
          <a:ln w="12700">
            <a:solidFill>
              <a:srgbClr val="3F6ED8"/>
            </a:solidFill>
            <a:prstDash val="solid"/>
          </a:ln>
        </p:spPr>
      </p:sp>
      <p:sp>
        <p:nvSpPr>
          <p:cNvPr id="30" name="Text 28"/>
          <p:cNvSpPr/>
          <p:nvPr/>
        </p:nvSpPr>
        <p:spPr>
          <a:xfrm>
            <a:off x="10049256" y="1810512"/>
            <a:ext cx="164592" cy="128016"/>
          </a:xfrm>
          <a:prstGeom prst="rect">
            <a:avLst/>
          </a:prstGeom>
          <a:noFill/>
          <a:ln/>
        </p:spPr>
        <p:txBody>
          <a:bodyPr wrap="square" lIns="0" tIns="0" rIns="0" bIns="0" rtlCol="0" anchor="ctr"/>
          <a:lstStyle/>
          <a:p>
            <a:pPr marL="0" indent="0" algn="ctr">
              <a:buNone/>
            </a:pPr>
            <a:r>
              <a:rPr lang="en-US" sz="1100" b="1" dirty="0">
                <a:solidFill>
                  <a:srgbClr val="FFFFFF"/>
                </a:solidFill>
                <a:latin typeface="Times New Roman" panose="02020603050405020304" pitchFamily="18" charset="0"/>
                <a:cs typeface="Times New Roman" panose="02020603050405020304" pitchFamily="18" charset="0"/>
              </a:rPr>
              <a:t>5</a:t>
            </a:r>
            <a:endParaRPr lang="en-US" sz="1100" dirty="0">
              <a:latin typeface="Times New Roman" panose="02020603050405020304" pitchFamily="18" charset="0"/>
              <a:cs typeface="Times New Roman" panose="02020603050405020304" pitchFamily="18" charset="0"/>
            </a:endParaRPr>
          </a:p>
        </p:txBody>
      </p:sp>
      <p:sp>
        <p:nvSpPr>
          <p:cNvPr id="31" name="Text 29"/>
          <p:cNvSpPr/>
          <p:nvPr/>
        </p:nvSpPr>
        <p:spPr>
          <a:xfrm>
            <a:off x="9966960" y="2240280"/>
            <a:ext cx="1627632" cy="292608"/>
          </a:xfrm>
          <a:prstGeom prst="rect">
            <a:avLst/>
          </a:prstGeom>
          <a:noFill/>
          <a:ln/>
        </p:spPr>
        <p:txBody>
          <a:bodyPr wrap="square" lIns="0" tIns="0" rIns="0" bIns="0" rtlCol="0" anchor="ctr"/>
          <a:lstStyle/>
          <a:p>
            <a:pPr marL="0" indent="0" algn="ctr">
              <a:buNone/>
            </a:pPr>
            <a:r>
              <a:rPr lang="en-US" sz="1600" b="1" dirty="0">
                <a:solidFill>
                  <a:srgbClr val="12304A"/>
                </a:solidFill>
                <a:latin typeface="Times New Roman" panose="02020603050405020304" pitchFamily="18" charset="0"/>
                <a:cs typeface="Times New Roman" panose="02020603050405020304" pitchFamily="18" charset="0"/>
              </a:rPr>
              <a:t>Close</a:t>
            </a:r>
            <a:endParaRPr lang="en-US" sz="1600" dirty="0">
              <a:latin typeface="Times New Roman" panose="02020603050405020304" pitchFamily="18" charset="0"/>
              <a:cs typeface="Times New Roman" panose="02020603050405020304" pitchFamily="18" charset="0"/>
            </a:endParaRPr>
          </a:p>
        </p:txBody>
      </p:sp>
      <p:sp>
        <p:nvSpPr>
          <p:cNvPr id="32" name="Text 30"/>
          <p:cNvSpPr/>
          <p:nvPr/>
        </p:nvSpPr>
        <p:spPr>
          <a:xfrm>
            <a:off x="9985248" y="2670048"/>
            <a:ext cx="1591056" cy="420624"/>
          </a:xfrm>
          <a:prstGeom prst="rect">
            <a:avLst/>
          </a:prstGeom>
          <a:noFill/>
          <a:ln/>
        </p:spPr>
        <p:txBody>
          <a:bodyPr wrap="square" lIns="0" tIns="0" rIns="0" bIns="0" rtlCol="0" anchor="ctr">
            <a:normAutofit/>
          </a:bodyPr>
          <a:lstStyle/>
          <a:p>
            <a:pPr marL="0" indent="0" algn="ctr">
              <a:buNone/>
            </a:pPr>
            <a:r>
              <a:rPr lang="en-US" sz="1080" dirty="0">
                <a:solidFill>
                  <a:srgbClr val="617184"/>
                </a:solidFill>
                <a:latin typeface="Times New Roman" panose="02020603050405020304" pitchFamily="18" charset="0"/>
                <a:cs typeface="Times New Roman" panose="02020603050405020304" pitchFamily="18" charset="0"/>
              </a:rPr>
              <a:t>Remove rooms left empty</a:t>
            </a:r>
            <a:endParaRPr lang="en-US" sz="1080" dirty="0">
              <a:latin typeface="Times New Roman" panose="02020603050405020304" pitchFamily="18" charset="0"/>
              <a:cs typeface="Times New Roman" panose="02020603050405020304" pitchFamily="18" charset="0"/>
            </a:endParaRPr>
          </a:p>
        </p:txBody>
      </p:sp>
      <p:sp>
        <p:nvSpPr>
          <p:cNvPr id="33" name="Shape 31"/>
          <p:cNvSpPr/>
          <p:nvPr/>
        </p:nvSpPr>
        <p:spPr>
          <a:xfrm>
            <a:off x="658368" y="3749040"/>
            <a:ext cx="5257800" cy="1673352"/>
          </a:xfrm>
          <a:prstGeom prst="roundRect">
            <a:avLst>
              <a:gd name="adj" fmla="val 6557"/>
            </a:avLst>
          </a:prstGeom>
          <a:solidFill>
            <a:srgbClr val="FFFFFF"/>
          </a:solidFill>
          <a:ln w="12700">
            <a:solidFill>
              <a:srgbClr val="DCE4EC"/>
            </a:solidFill>
            <a:prstDash val="solid"/>
          </a:ln>
        </p:spPr>
      </p:sp>
      <p:sp>
        <p:nvSpPr>
          <p:cNvPr id="34" name="Text 32"/>
          <p:cNvSpPr/>
          <p:nvPr/>
        </p:nvSpPr>
        <p:spPr>
          <a:xfrm>
            <a:off x="941832" y="4014216"/>
            <a:ext cx="1508760" cy="292608"/>
          </a:xfrm>
          <a:prstGeom prst="rect">
            <a:avLst/>
          </a:prstGeom>
          <a:noFill/>
          <a:ln/>
        </p:spPr>
        <p:txBody>
          <a:bodyPr wrap="square" lIns="0" tIns="0" rIns="0" bIns="0" rtlCol="0" anchor="ctr"/>
          <a:lstStyle/>
          <a:p>
            <a:pPr marL="0" indent="0">
              <a:buNone/>
            </a:pPr>
            <a:r>
              <a:rPr lang="en-US" sz="1600" b="1" dirty="0">
                <a:solidFill>
                  <a:srgbClr val="18A7A0"/>
                </a:solidFill>
                <a:latin typeface="Times New Roman" panose="02020603050405020304" pitchFamily="18" charset="0"/>
                <a:cs typeface="Times New Roman" panose="02020603050405020304" pitchFamily="18" charset="0"/>
              </a:rPr>
              <a:t>Feasible room</a:t>
            </a:r>
            <a:endParaRPr lang="en-US" sz="1600" dirty="0">
              <a:latin typeface="Times New Roman" panose="02020603050405020304" pitchFamily="18" charset="0"/>
              <a:cs typeface="Times New Roman" panose="02020603050405020304" pitchFamily="18" charset="0"/>
            </a:endParaRPr>
          </a:p>
        </p:txBody>
      </p:sp>
      <p:sp>
        <p:nvSpPr>
          <p:cNvPr id="35" name="Text 33"/>
          <p:cNvSpPr/>
          <p:nvPr/>
        </p:nvSpPr>
        <p:spPr>
          <a:xfrm>
            <a:off x="950976" y="4462272"/>
            <a:ext cx="4434840" cy="713232"/>
          </a:xfrm>
          <a:prstGeom prst="rect">
            <a:avLst/>
          </a:prstGeom>
          <a:noFill/>
          <a:ln/>
        </p:spPr>
        <p:txBody>
          <a:bodyPr wrap="square" lIns="0" tIns="0" rIns="0" bIns="0" rtlCol="0" anchor="ctr"/>
          <a:lstStyle/>
          <a:p>
            <a:pPr marL="0" indent="0">
              <a:buNone/>
            </a:pPr>
            <a:r>
              <a:rPr lang="en-US" sz="1320" dirty="0">
                <a:solidFill>
                  <a:srgbClr val="243447"/>
                </a:solidFill>
                <a:latin typeface="Times New Roman" panose="02020603050405020304" pitchFamily="18" charset="0"/>
                <a:cs typeface="Times New Roman" panose="02020603050405020304" pitchFamily="18" charset="0"/>
              </a:rPr>
              <a:t>✓ enough remaining physical capacity</a:t>
            </a:r>
            <a:endParaRPr lang="en-US" sz="1320" dirty="0">
              <a:latin typeface="Times New Roman" panose="02020603050405020304" pitchFamily="18" charset="0"/>
              <a:cs typeface="Times New Roman" panose="02020603050405020304" pitchFamily="18" charset="0"/>
            </a:endParaRPr>
          </a:p>
          <a:p>
            <a:pPr marL="0" indent="0">
              <a:buNone/>
            </a:pPr>
            <a:r>
              <a:rPr lang="en-US" sz="1320" dirty="0">
                <a:solidFill>
                  <a:srgbClr val="243447"/>
                </a:solidFill>
                <a:latin typeface="Times New Roman" panose="02020603050405020304" pitchFamily="18" charset="0"/>
                <a:cs typeface="Times New Roman" panose="02020603050405020304" pitchFamily="18" charset="0"/>
              </a:rPr>
              <a:t>✓ group fits examination capacity</a:t>
            </a:r>
            <a:endParaRPr lang="en-US" sz="1320" dirty="0">
              <a:latin typeface="Times New Roman" panose="02020603050405020304" pitchFamily="18" charset="0"/>
              <a:cs typeface="Times New Roman" panose="02020603050405020304" pitchFamily="18" charset="0"/>
            </a:endParaRPr>
          </a:p>
          <a:p>
            <a:pPr marL="0" indent="0">
              <a:buNone/>
            </a:pPr>
            <a:r>
              <a:rPr lang="en-US" sz="1320" dirty="0">
                <a:solidFill>
                  <a:srgbClr val="243447"/>
                </a:solidFill>
                <a:latin typeface="Times New Roman" panose="02020603050405020304" pitchFamily="18" charset="0"/>
                <a:cs typeface="Times New Roman" panose="02020603050405020304" pitchFamily="18" charset="0"/>
              </a:rPr>
              <a:t>✓ no same-course conflict</a:t>
            </a:r>
            <a:endParaRPr lang="en-US" sz="1320" dirty="0">
              <a:latin typeface="Times New Roman" panose="02020603050405020304" pitchFamily="18" charset="0"/>
              <a:cs typeface="Times New Roman" panose="02020603050405020304" pitchFamily="18" charset="0"/>
            </a:endParaRPr>
          </a:p>
        </p:txBody>
      </p:sp>
      <p:sp>
        <p:nvSpPr>
          <p:cNvPr id="36" name="Shape 34"/>
          <p:cNvSpPr/>
          <p:nvPr/>
        </p:nvSpPr>
        <p:spPr>
          <a:xfrm>
            <a:off x="6217920" y="3749040"/>
            <a:ext cx="5056632" cy="1673352"/>
          </a:xfrm>
          <a:prstGeom prst="roundRect">
            <a:avLst>
              <a:gd name="adj" fmla="val 6557"/>
            </a:avLst>
          </a:prstGeom>
          <a:solidFill>
            <a:srgbClr val="FFF2E7"/>
          </a:solidFill>
          <a:ln w="12700">
            <a:solidFill>
              <a:srgbClr val="F0D8C4"/>
            </a:solidFill>
            <a:prstDash val="solid"/>
          </a:ln>
        </p:spPr>
      </p:sp>
      <p:sp>
        <p:nvSpPr>
          <p:cNvPr id="37" name="Text 35"/>
          <p:cNvSpPr/>
          <p:nvPr/>
        </p:nvSpPr>
        <p:spPr>
          <a:xfrm>
            <a:off x="6510528" y="4014216"/>
            <a:ext cx="1508760" cy="292608"/>
          </a:xfrm>
          <a:prstGeom prst="rect">
            <a:avLst/>
          </a:prstGeom>
          <a:noFill/>
          <a:ln/>
        </p:spPr>
        <p:txBody>
          <a:bodyPr wrap="square" lIns="0" tIns="0" rIns="0" bIns="0" rtlCol="0" anchor="ctr"/>
          <a:lstStyle/>
          <a:p>
            <a:pPr marL="0" indent="0">
              <a:buNone/>
            </a:pPr>
            <a:r>
              <a:rPr lang="en-US" sz="1600" b="1" dirty="0">
                <a:solidFill>
                  <a:srgbClr val="F39C4A"/>
                </a:solidFill>
                <a:latin typeface="Times New Roman" panose="02020603050405020304" pitchFamily="18" charset="0"/>
                <a:cs typeface="Times New Roman" panose="02020603050405020304" pitchFamily="18" charset="0"/>
              </a:rPr>
              <a:t>Why it scales</a:t>
            </a:r>
            <a:endParaRPr lang="en-US" sz="1600" dirty="0">
              <a:latin typeface="Times New Roman" panose="02020603050405020304" pitchFamily="18" charset="0"/>
              <a:cs typeface="Times New Roman" panose="02020603050405020304" pitchFamily="18" charset="0"/>
            </a:endParaRPr>
          </a:p>
        </p:txBody>
      </p:sp>
      <p:sp>
        <p:nvSpPr>
          <p:cNvPr id="38" name="Text 36"/>
          <p:cNvSpPr/>
          <p:nvPr/>
        </p:nvSpPr>
        <p:spPr>
          <a:xfrm>
            <a:off x="6510528" y="4489704"/>
            <a:ext cx="4242816" cy="566928"/>
          </a:xfrm>
          <a:prstGeom prst="rect">
            <a:avLst/>
          </a:prstGeom>
          <a:noFill/>
          <a:ln/>
        </p:spPr>
        <p:txBody>
          <a:bodyPr wrap="square" lIns="0" tIns="0" rIns="0" bIns="0" rtlCol="0" anchor="ctr"/>
          <a:lstStyle/>
          <a:p>
            <a:pPr marL="0" indent="0">
              <a:buNone/>
            </a:pPr>
            <a:r>
              <a:rPr lang="en-US" sz="1450" b="1" dirty="0">
                <a:solidFill>
                  <a:srgbClr val="12304A"/>
                </a:solidFill>
                <a:latin typeface="Times New Roman" panose="02020603050405020304" pitchFamily="18" charset="0"/>
                <a:cs typeface="Times New Roman" panose="02020603050405020304" pitchFamily="18" charset="0"/>
              </a:rPr>
              <a:t>Simple decisions, no solver search, and independent processing by session and campus.</a:t>
            </a:r>
            <a:endParaRPr lang="en-US" sz="1450" dirty="0">
              <a:latin typeface="Times New Roman" panose="02020603050405020304" pitchFamily="18" charset="0"/>
              <a:cs typeface="Times New Roman" panose="02020603050405020304" pitchFamily="18" charset="0"/>
            </a:endParaRPr>
          </a:p>
        </p:txBody>
      </p:sp>
      <p:sp>
        <p:nvSpPr>
          <p:cNvPr id="40" name="Slide Number Placeholder 0"/>
          <p:cNvSpPr>
            <a:spLocks noGrp="1"/>
          </p:cNvSpPr>
          <p:nvPr>
            <p:ph type="sldNum" sz="quarter" idx="4294967295"/>
          </p:nvPr>
        </p:nvSpPr>
        <p:spPr>
          <a:xfrm>
            <a:off x="1175004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850">
                <a:solidFill>
                  <a:srgbClr val="6C788A"/>
                </a:solidFill>
                <a:latin typeface="Aptos"/>
                <a:ea typeface="Aptos"/>
                <a:cs typeface="Aptos"/>
              </a:defRPr>
            </a:lvl1pPr>
          </a:lstStyle>
          <a:p>
            <a:pPr algn="l"/>
            <a:fld id="{F7021451-1387-4CA6-816F-3879F97B5CBC}" type="slidenum">
              <a:rPr lang="en-US" b="0">
                <a:latin typeface="Times New Roman" panose="02020603050405020304" pitchFamily="18" charset="0"/>
                <a:cs typeface="Times New Roman" panose="02020603050405020304" pitchFamily="18" charset="0"/>
              </a:rPr>
              <a:t>6</a:t>
            </a:fld>
            <a:endParaRPr 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02920" y="292608"/>
            <a:ext cx="11155680" cy="475488"/>
          </a:xfrm>
          <a:prstGeom prst="rect">
            <a:avLst/>
          </a:prstGeom>
          <a:noFill/>
          <a:ln/>
        </p:spPr>
        <p:txBody>
          <a:bodyPr wrap="square" lIns="0" tIns="0" rIns="0" bIns="0" rtlCol="0" anchor="ctr"/>
          <a:lstStyle/>
          <a:p>
            <a:pPr marL="0" indent="0">
              <a:buNone/>
            </a:pPr>
            <a:r>
              <a:rPr lang="en-US" sz="2700" b="1" dirty="0">
                <a:solidFill>
                  <a:srgbClr val="12304A"/>
                </a:solidFill>
                <a:latin typeface="Times New Roman" panose="02020603050405020304" pitchFamily="18" charset="0"/>
                <a:ea typeface="Aptos Display" pitchFamily="34" charset="-122"/>
                <a:cs typeface="Times New Roman" panose="02020603050405020304" pitchFamily="18" charset="0"/>
              </a:rPr>
              <a:t>Method 2 - Integer linear programming</a:t>
            </a:r>
            <a:endParaRPr lang="en-US" sz="2700" dirty="0">
              <a:latin typeface="Times New Roman" panose="02020603050405020304" pitchFamily="18" charset="0"/>
              <a:cs typeface="Times New Roman" panose="02020603050405020304" pitchFamily="18" charset="0"/>
            </a:endParaRPr>
          </a:p>
        </p:txBody>
      </p:sp>
      <p:sp>
        <p:nvSpPr>
          <p:cNvPr id="3" name="Text 1"/>
          <p:cNvSpPr/>
          <p:nvPr/>
        </p:nvSpPr>
        <p:spPr>
          <a:xfrm>
            <a:off x="521208" y="786384"/>
            <a:ext cx="10972800" cy="256032"/>
          </a:xfrm>
          <a:prstGeom prst="rect">
            <a:avLst/>
          </a:prstGeom>
          <a:noFill/>
          <a:ln/>
        </p:spPr>
        <p:txBody>
          <a:bodyPr wrap="square" lIns="0" tIns="0" rIns="0" bIns="0" rtlCol="0" anchor="ctr"/>
          <a:lstStyle/>
          <a:p>
            <a:pPr marL="0" indent="0">
              <a:buNone/>
            </a:pPr>
            <a:r>
              <a:rPr lang="en-US" sz="1150" dirty="0">
                <a:solidFill>
                  <a:srgbClr val="617184"/>
                </a:solidFill>
                <a:latin typeface="Times New Roman" panose="02020603050405020304" pitchFamily="18" charset="0"/>
                <a:ea typeface="Aptos" pitchFamily="34" charset="-122"/>
                <a:cs typeface="Times New Roman" panose="02020603050405020304" pitchFamily="18" charset="0"/>
              </a:rPr>
              <a:t>Exact optimization and benchmark</a:t>
            </a:r>
            <a:endParaRPr lang="en-US" sz="1150" dirty="0">
              <a:latin typeface="Times New Roman" panose="02020603050405020304" pitchFamily="18" charset="0"/>
              <a:cs typeface="Times New Roman" panose="02020603050405020304" pitchFamily="18" charset="0"/>
            </a:endParaRPr>
          </a:p>
        </p:txBody>
      </p:sp>
      <p:sp>
        <p:nvSpPr>
          <p:cNvPr id="4" name="Shape 2"/>
          <p:cNvSpPr/>
          <p:nvPr/>
        </p:nvSpPr>
        <p:spPr>
          <a:xfrm>
            <a:off x="676656" y="1307592"/>
            <a:ext cx="3017520" cy="4462272"/>
          </a:xfrm>
          <a:prstGeom prst="roundRect">
            <a:avLst>
              <a:gd name="adj" fmla="val 3636"/>
            </a:avLst>
          </a:prstGeom>
          <a:solidFill>
            <a:srgbClr val="FFFFFF"/>
          </a:solidFill>
          <a:ln w="12700">
            <a:solidFill>
              <a:srgbClr val="DCE4EC"/>
            </a:solidFill>
            <a:prstDash val="solid"/>
          </a:ln>
        </p:spPr>
      </p:sp>
      <p:sp>
        <p:nvSpPr>
          <p:cNvPr id="5" name="Text 3"/>
          <p:cNvSpPr/>
          <p:nvPr/>
        </p:nvSpPr>
        <p:spPr>
          <a:xfrm>
            <a:off x="960120" y="1645920"/>
            <a:ext cx="2194560" cy="329184"/>
          </a:xfrm>
          <a:prstGeom prst="rect">
            <a:avLst/>
          </a:prstGeom>
          <a:noFill/>
          <a:ln/>
        </p:spPr>
        <p:txBody>
          <a:bodyPr wrap="square" lIns="0" tIns="0" rIns="0" bIns="0" rtlCol="0" anchor="ctr"/>
          <a:lstStyle/>
          <a:p>
            <a:pPr marL="0" indent="0">
              <a:buNone/>
            </a:pPr>
            <a:r>
              <a:rPr lang="en-US" sz="1800" b="1" dirty="0">
                <a:solidFill>
                  <a:srgbClr val="3F6ED8"/>
                </a:solidFill>
                <a:latin typeface="Times New Roman" panose="02020603050405020304" pitchFamily="18" charset="0"/>
                <a:cs typeface="Times New Roman" panose="02020603050405020304" pitchFamily="18" charset="0"/>
              </a:rPr>
              <a:t>Decision variables</a:t>
            </a:r>
            <a:endParaRPr lang="en-US" sz="1800" dirty="0">
              <a:latin typeface="Times New Roman" panose="02020603050405020304" pitchFamily="18" charset="0"/>
              <a:cs typeface="Times New Roman" panose="02020603050405020304" pitchFamily="18" charset="0"/>
            </a:endParaRPr>
          </a:p>
        </p:txBody>
      </p:sp>
      <p:sp>
        <p:nvSpPr>
          <p:cNvPr id="6" name="Shape 4"/>
          <p:cNvSpPr/>
          <p:nvPr/>
        </p:nvSpPr>
        <p:spPr>
          <a:xfrm>
            <a:off x="960120" y="2148840"/>
            <a:ext cx="2423160" cy="1005840"/>
          </a:xfrm>
          <a:prstGeom prst="roundRect">
            <a:avLst>
              <a:gd name="adj" fmla="val 10909"/>
            </a:avLst>
          </a:prstGeom>
          <a:solidFill>
            <a:srgbClr val="EDF2FF"/>
          </a:solidFill>
          <a:ln w="12700">
            <a:solidFill>
              <a:srgbClr val="CBD8F7"/>
            </a:solidFill>
            <a:prstDash val="solid"/>
          </a:ln>
        </p:spPr>
      </p:sp>
      <p:sp>
        <p:nvSpPr>
          <p:cNvPr id="7" name="Text 5"/>
          <p:cNvSpPr/>
          <p:nvPr/>
        </p:nvSpPr>
        <p:spPr>
          <a:xfrm>
            <a:off x="1143000" y="2377440"/>
            <a:ext cx="960120" cy="320040"/>
          </a:xfrm>
          <a:prstGeom prst="rect">
            <a:avLst/>
          </a:prstGeom>
          <a:noFill/>
          <a:ln/>
        </p:spPr>
        <p:txBody>
          <a:bodyPr wrap="square" lIns="0" tIns="0" rIns="0" bIns="0" rtlCol="0" anchor="ctr"/>
          <a:lstStyle/>
          <a:p>
            <a:pPr marL="0" indent="0">
              <a:buNone/>
            </a:pPr>
            <a:r>
              <a:rPr lang="en-US" sz="2100" b="1" dirty="0">
                <a:solidFill>
                  <a:srgbClr val="12304A"/>
                </a:solidFill>
                <a:latin typeface="Times New Roman" panose="02020603050405020304" pitchFamily="18" charset="0"/>
                <a:cs typeface="Times New Roman" panose="02020603050405020304" pitchFamily="18" charset="0"/>
              </a:rPr>
              <a:t>x(i,j) =1</a:t>
            </a:r>
            <a:endParaRPr lang="en-US" sz="2100" dirty="0">
              <a:latin typeface="Times New Roman" panose="02020603050405020304" pitchFamily="18" charset="0"/>
              <a:cs typeface="Times New Roman" panose="02020603050405020304" pitchFamily="18" charset="0"/>
            </a:endParaRPr>
          </a:p>
        </p:txBody>
      </p:sp>
      <p:sp>
        <p:nvSpPr>
          <p:cNvPr id="8" name="Text 6"/>
          <p:cNvSpPr/>
          <p:nvPr/>
        </p:nvSpPr>
        <p:spPr>
          <a:xfrm>
            <a:off x="1133856" y="2743200"/>
            <a:ext cx="1965960" cy="219456"/>
          </a:xfrm>
          <a:prstGeom prst="rect">
            <a:avLst/>
          </a:prstGeom>
          <a:noFill/>
          <a:ln/>
        </p:spPr>
        <p:txBody>
          <a:bodyPr wrap="square" lIns="0" tIns="0" rIns="0" bIns="0" rtlCol="0" anchor="ctr"/>
          <a:lstStyle/>
          <a:p>
            <a:pPr marL="0" indent="0">
              <a:buNone/>
            </a:pPr>
            <a:r>
              <a:rPr lang="en-US" sz="1050" dirty="0">
                <a:solidFill>
                  <a:srgbClr val="617184"/>
                </a:solidFill>
                <a:latin typeface="Times New Roman" panose="02020603050405020304" pitchFamily="18" charset="0"/>
                <a:cs typeface="Times New Roman" panose="02020603050405020304" pitchFamily="18" charset="0"/>
              </a:rPr>
              <a:t>group i assigned to room j</a:t>
            </a:r>
            <a:endParaRPr lang="en-US" sz="1050" dirty="0">
              <a:latin typeface="Times New Roman" panose="02020603050405020304" pitchFamily="18" charset="0"/>
              <a:cs typeface="Times New Roman" panose="02020603050405020304" pitchFamily="18" charset="0"/>
            </a:endParaRPr>
          </a:p>
        </p:txBody>
      </p:sp>
      <p:sp>
        <p:nvSpPr>
          <p:cNvPr id="9" name="Shape 7"/>
          <p:cNvSpPr/>
          <p:nvPr/>
        </p:nvSpPr>
        <p:spPr>
          <a:xfrm>
            <a:off x="960120" y="3410712"/>
            <a:ext cx="2423160" cy="1005840"/>
          </a:xfrm>
          <a:prstGeom prst="roundRect">
            <a:avLst>
              <a:gd name="adj" fmla="val 10909"/>
            </a:avLst>
          </a:prstGeom>
          <a:solidFill>
            <a:srgbClr val="E8F7F5"/>
          </a:solidFill>
          <a:ln w="12700">
            <a:solidFill>
              <a:srgbClr val="CBE9E5"/>
            </a:solidFill>
            <a:prstDash val="solid"/>
          </a:ln>
        </p:spPr>
      </p:sp>
      <p:sp>
        <p:nvSpPr>
          <p:cNvPr id="10" name="Text 8"/>
          <p:cNvSpPr/>
          <p:nvPr/>
        </p:nvSpPr>
        <p:spPr>
          <a:xfrm>
            <a:off x="1143000" y="3639312"/>
            <a:ext cx="960120" cy="320040"/>
          </a:xfrm>
          <a:prstGeom prst="rect">
            <a:avLst/>
          </a:prstGeom>
          <a:noFill/>
          <a:ln/>
        </p:spPr>
        <p:txBody>
          <a:bodyPr wrap="square" lIns="0" tIns="0" rIns="0" bIns="0" rtlCol="0" anchor="ctr"/>
          <a:lstStyle/>
          <a:p>
            <a:pPr marL="0" indent="0">
              <a:buNone/>
            </a:pPr>
            <a:r>
              <a:rPr lang="en-US" sz="2100" b="1" dirty="0">
                <a:solidFill>
                  <a:srgbClr val="12304A"/>
                </a:solidFill>
                <a:latin typeface="Times New Roman" panose="02020603050405020304" pitchFamily="18" charset="0"/>
                <a:cs typeface="Times New Roman" panose="02020603050405020304" pitchFamily="18" charset="0"/>
              </a:rPr>
              <a:t>y(j) = 1</a:t>
            </a:r>
            <a:endParaRPr lang="en-US" sz="2100" dirty="0">
              <a:latin typeface="Times New Roman" panose="02020603050405020304" pitchFamily="18" charset="0"/>
              <a:cs typeface="Times New Roman" panose="02020603050405020304" pitchFamily="18" charset="0"/>
            </a:endParaRPr>
          </a:p>
        </p:txBody>
      </p:sp>
      <p:sp>
        <p:nvSpPr>
          <p:cNvPr id="11" name="Text 9"/>
          <p:cNvSpPr/>
          <p:nvPr/>
        </p:nvSpPr>
        <p:spPr>
          <a:xfrm>
            <a:off x="1133856" y="4005072"/>
            <a:ext cx="1965960" cy="219456"/>
          </a:xfrm>
          <a:prstGeom prst="rect">
            <a:avLst/>
          </a:prstGeom>
          <a:noFill/>
          <a:ln/>
        </p:spPr>
        <p:txBody>
          <a:bodyPr wrap="square" lIns="0" tIns="0" rIns="0" bIns="0" rtlCol="0" anchor="ctr"/>
          <a:lstStyle/>
          <a:p>
            <a:pPr marL="0" indent="0">
              <a:buNone/>
            </a:pPr>
            <a:r>
              <a:rPr lang="en-US" sz="1050" dirty="0">
                <a:solidFill>
                  <a:srgbClr val="617184"/>
                </a:solidFill>
                <a:latin typeface="Times New Roman" panose="02020603050405020304" pitchFamily="18" charset="0"/>
                <a:cs typeface="Times New Roman" panose="02020603050405020304" pitchFamily="18" charset="0"/>
              </a:rPr>
              <a:t>room j is open</a:t>
            </a:r>
            <a:endParaRPr lang="en-US" sz="1050" dirty="0">
              <a:latin typeface="Times New Roman" panose="02020603050405020304" pitchFamily="18" charset="0"/>
              <a:cs typeface="Times New Roman" panose="02020603050405020304" pitchFamily="18" charset="0"/>
            </a:endParaRPr>
          </a:p>
        </p:txBody>
      </p:sp>
      <p:sp>
        <p:nvSpPr>
          <p:cNvPr id="12" name="Text 10"/>
          <p:cNvSpPr/>
          <p:nvPr/>
        </p:nvSpPr>
        <p:spPr>
          <a:xfrm>
            <a:off x="960120" y="4791456"/>
            <a:ext cx="1005840" cy="274320"/>
          </a:xfrm>
          <a:prstGeom prst="rect">
            <a:avLst/>
          </a:prstGeom>
          <a:noFill/>
          <a:ln/>
        </p:spPr>
        <p:txBody>
          <a:bodyPr wrap="square" lIns="0" tIns="0" rIns="0" bIns="0" rtlCol="0" anchor="ctr"/>
          <a:lstStyle/>
          <a:p>
            <a:pPr marL="0" indent="0">
              <a:buNone/>
            </a:pPr>
            <a:r>
              <a:rPr lang="en-US" sz="1400" b="1" dirty="0">
                <a:solidFill>
                  <a:srgbClr val="F39C4A"/>
                </a:solidFill>
                <a:latin typeface="Times New Roman" panose="02020603050405020304" pitchFamily="18" charset="0"/>
                <a:cs typeface="Times New Roman" panose="02020603050405020304" pitchFamily="18" charset="0"/>
              </a:rPr>
              <a:t>Objective</a:t>
            </a:r>
            <a:endParaRPr lang="en-US" sz="1400" dirty="0">
              <a:latin typeface="Times New Roman" panose="02020603050405020304" pitchFamily="18" charset="0"/>
              <a:cs typeface="Times New Roman" panose="02020603050405020304" pitchFamily="18" charset="0"/>
            </a:endParaRPr>
          </a:p>
        </p:txBody>
      </p:sp>
      <p:sp>
        <p:nvSpPr>
          <p:cNvPr id="13" name="Text 11"/>
          <p:cNvSpPr/>
          <p:nvPr/>
        </p:nvSpPr>
        <p:spPr>
          <a:xfrm>
            <a:off x="960120" y="5193792"/>
            <a:ext cx="2395728" cy="329184"/>
          </a:xfrm>
          <a:prstGeom prst="rect">
            <a:avLst/>
          </a:prstGeom>
          <a:noFill/>
          <a:ln/>
        </p:spPr>
        <p:txBody>
          <a:bodyPr wrap="square" lIns="0" tIns="0" rIns="0" bIns="0" rtlCol="0" anchor="ctr"/>
          <a:lstStyle/>
          <a:p>
            <a:pPr marL="0" indent="0" algn="ctr">
              <a:buNone/>
            </a:pPr>
            <a:r>
              <a:rPr lang="en-US" sz="2000" b="1" dirty="0">
                <a:solidFill>
                  <a:srgbClr val="12304A"/>
                </a:solidFill>
                <a:latin typeface="Times New Roman" panose="02020603050405020304" pitchFamily="18" charset="0"/>
                <a:cs typeface="Times New Roman" panose="02020603050405020304" pitchFamily="18" charset="0"/>
              </a:rPr>
              <a:t>minimize  Σ y(j)</a:t>
            </a:r>
            <a:endParaRPr lang="en-US" sz="2000" dirty="0">
              <a:latin typeface="Times New Roman" panose="02020603050405020304" pitchFamily="18" charset="0"/>
              <a:cs typeface="Times New Roman" panose="02020603050405020304" pitchFamily="18" charset="0"/>
            </a:endParaRPr>
          </a:p>
        </p:txBody>
      </p:sp>
      <p:sp>
        <p:nvSpPr>
          <p:cNvPr id="14" name="Shape 12"/>
          <p:cNvSpPr/>
          <p:nvPr/>
        </p:nvSpPr>
        <p:spPr>
          <a:xfrm>
            <a:off x="3968496" y="1307592"/>
            <a:ext cx="3986784" cy="4462272"/>
          </a:xfrm>
          <a:prstGeom prst="roundRect">
            <a:avLst>
              <a:gd name="adj" fmla="val 2752"/>
            </a:avLst>
          </a:prstGeom>
          <a:solidFill>
            <a:srgbClr val="E8F7F5"/>
          </a:solidFill>
          <a:ln w="12700">
            <a:solidFill>
              <a:srgbClr val="CBE9E5"/>
            </a:solidFill>
            <a:prstDash val="solid"/>
          </a:ln>
        </p:spPr>
      </p:sp>
      <p:sp>
        <p:nvSpPr>
          <p:cNvPr id="15" name="Text 13"/>
          <p:cNvSpPr/>
          <p:nvPr/>
        </p:nvSpPr>
        <p:spPr>
          <a:xfrm>
            <a:off x="4315968" y="1645920"/>
            <a:ext cx="1828800" cy="329184"/>
          </a:xfrm>
          <a:prstGeom prst="rect">
            <a:avLst/>
          </a:prstGeom>
          <a:noFill/>
          <a:ln/>
        </p:spPr>
        <p:txBody>
          <a:bodyPr wrap="square" lIns="0" tIns="0" rIns="0" bIns="0" rtlCol="0" anchor="ctr"/>
          <a:lstStyle/>
          <a:p>
            <a:pPr marL="0" indent="0">
              <a:buNone/>
            </a:pPr>
            <a:r>
              <a:rPr lang="en-US" sz="1800" b="1" dirty="0">
                <a:solidFill>
                  <a:srgbClr val="18A7A0"/>
                </a:solidFill>
                <a:latin typeface="Times New Roman" panose="02020603050405020304" pitchFamily="18" charset="0"/>
                <a:cs typeface="Times New Roman" panose="02020603050405020304" pitchFamily="18" charset="0"/>
              </a:rPr>
              <a:t>Core constraints</a:t>
            </a:r>
            <a:endParaRPr lang="en-US" sz="1800" dirty="0">
              <a:latin typeface="Times New Roman" panose="02020603050405020304" pitchFamily="18" charset="0"/>
              <a:cs typeface="Times New Roman" panose="02020603050405020304" pitchFamily="18" charset="0"/>
            </a:endParaRPr>
          </a:p>
        </p:txBody>
      </p:sp>
      <p:sp>
        <p:nvSpPr>
          <p:cNvPr id="16" name="Text 14"/>
          <p:cNvSpPr/>
          <p:nvPr/>
        </p:nvSpPr>
        <p:spPr>
          <a:xfrm>
            <a:off x="4315968" y="2176272"/>
            <a:ext cx="1234440" cy="246888"/>
          </a:xfrm>
          <a:prstGeom prst="rect">
            <a:avLst/>
          </a:prstGeom>
          <a:noFill/>
          <a:ln/>
        </p:spPr>
        <p:txBody>
          <a:bodyPr wrap="square" lIns="0" tIns="0" rIns="0" bIns="0" rtlCol="0" anchor="ctr"/>
          <a:lstStyle/>
          <a:p>
            <a:pPr marL="0" indent="0">
              <a:buNone/>
            </a:pPr>
            <a:r>
              <a:rPr lang="en-US" sz="1230" b="1" dirty="0">
                <a:solidFill>
                  <a:srgbClr val="12304A"/>
                </a:solidFill>
                <a:latin typeface="Times New Roman" panose="02020603050405020304" pitchFamily="18" charset="0"/>
                <a:cs typeface="Times New Roman" panose="02020603050405020304" pitchFamily="18" charset="0"/>
              </a:rPr>
              <a:t>Assignment</a:t>
            </a:r>
            <a:endParaRPr lang="en-US" sz="1230" dirty="0">
              <a:latin typeface="Times New Roman" panose="02020603050405020304" pitchFamily="18" charset="0"/>
              <a:cs typeface="Times New Roman" panose="02020603050405020304" pitchFamily="18" charset="0"/>
            </a:endParaRPr>
          </a:p>
        </p:txBody>
      </p:sp>
      <p:sp>
        <p:nvSpPr>
          <p:cNvPr id="17" name="Text 15"/>
          <p:cNvSpPr/>
          <p:nvPr/>
        </p:nvSpPr>
        <p:spPr>
          <a:xfrm>
            <a:off x="5504688" y="2176272"/>
            <a:ext cx="1938528" cy="365760"/>
          </a:xfrm>
          <a:prstGeom prst="rect">
            <a:avLst/>
          </a:prstGeom>
          <a:noFill/>
          <a:ln/>
        </p:spPr>
        <p:txBody>
          <a:bodyPr wrap="square" lIns="0" tIns="0" rIns="0" bIns="0" rtlCol="0" anchor="ctr">
            <a:normAutofit/>
          </a:bodyPr>
          <a:lstStyle/>
          <a:p>
            <a:pPr marL="0" indent="0">
              <a:buNone/>
            </a:pPr>
            <a:r>
              <a:rPr lang="en-US" sz="1120" dirty="0">
                <a:solidFill>
                  <a:srgbClr val="243447"/>
                </a:solidFill>
                <a:latin typeface="Times New Roman" panose="02020603050405020304" pitchFamily="18" charset="0"/>
                <a:cs typeface="Times New Roman" panose="02020603050405020304" pitchFamily="18" charset="0"/>
              </a:rPr>
              <a:t>Every group enters exactly one room</a:t>
            </a:r>
            <a:endParaRPr lang="en-US" sz="1120" dirty="0">
              <a:latin typeface="Times New Roman" panose="02020603050405020304" pitchFamily="18" charset="0"/>
              <a:cs typeface="Times New Roman" panose="02020603050405020304" pitchFamily="18" charset="0"/>
            </a:endParaRPr>
          </a:p>
        </p:txBody>
      </p:sp>
      <p:sp>
        <p:nvSpPr>
          <p:cNvPr id="18" name="Shape 16"/>
          <p:cNvSpPr/>
          <p:nvPr/>
        </p:nvSpPr>
        <p:spPr>
          <a:xfrm>
            <a:off x="4315968" y="2615184"/>
            <a:ext cx="3127248" cy="0"/>
          </a:xfrm>
          <a:prstGeom prst="line">
            <a:avLst/>
          </a:prstGeom>
          <a:noFill/>
          <a:ln w="12700">
            <a:solidFill>
              <a:srgbClr val="D1E8E5"/>
            </a:solidFill>
            <a:prstDash val="solid"/>
          </a:ln>
        </p:spPr>
      </p:sp>
      <p:sp>
        <p:nvSpPr>
          <p:cNvPr id="19" name="Text 17"/>
          <p:cNvSpPr/>
          <p:nvPr/>
        </p:nvSpPr>
        <p:spPr>
          <a:xfrm>
            <a:off x="4315968" y="2816352"/>
            <a:ext cx="1234440" cy="246888"/>
          </a:xfrm>
          <a:prstGeom prst="rect">
            <a:avLst/>
          </a:prstGeom>
          <a:noFill/>
          <a:ln/>
        </p:spPr>
        <p:txBody>
          <a:bodyPr wrap="square" lIns="0" tIns="0" rIns="0" bIns="0" rtlCol="0" anchor="ctr"/>
          <a:lstStyle/>
          <a:p>
            <a:pPr marL="0" indent="0">
              <a:buNone/>
            </a:pPr>
            <a:r>
              <a:rPr lang="en-US" sz="1230" b="1" dirty="0">
                <a:solidFill>
                  <a:srgbClr val="12304A"/>
                </a:solidFill>
                <a:latin typeface="Times New Roman" panose="02020603050405020304" pitchFamily="18" charset="0"/>
                <a:cs typeface="Times New Roman" panose="02020603050405020304" pitchFamily="18" charset="0"/>
              </a:rPr>
              <a:t>Activation</a:t>
            </a:r>
            <a:endParaRPr lang="en-US" sz="1230" dirty="0">
              <a:latin typeface="Times New Roman" panose="02020603050405020304" pitchFamily="18" charset="0"/>
              <a:cs typeface="Times New Roman" panose="02020603050405020304" pitchFamily="18" charset="0"/>
            </a:endParaRPr>
          </a:p>
        </p:txBody>
      </p:sp>
      <p:sp>
        <p:nvSpPr>
          <p:cNvPr id="20" name="Text 18"/>
          <p:cNvSpPr/>
          <p:nvPr/>
        </p:nvSpPr>
        <p:spPr>
          <a:xfrm>
            <a:off x="5504688" y="2816352"/>
            <a:ext cx="1938528" cy="365760"/>
          </a:xfrm>
          <a:prstGeom prst="rect">
            <a:avLst/>
          </a:prstGeom>
          <a:noFill/>
          <a:ln/>
        </p:spPr>
        <p:txBody>
          <a:bodyPr wrap="square" lIns="0" tIns="0" rIns="0" bIns="0" rtlCol="0" anchor="ctr">
            <a:normAutofit/>
          </a:bodyPr>
          <a:lstStyle/>
          <a:p>
            <a:pPr marL="0" indent="0">
              <a:buNone/>
            </a:pPr>
            <a:r>
              <a:rPr lang="en-US" sz="1120" dirty="0">
                <a:solidFill>
                  <a:srgbClr val="243447"/>
                </a:solidFill>
                <a:latin typeface="Times New Roman" panose="02020603050405020304" pitchFamily="18" charset="0"/>
                <a:cs typeface="Times New Roman" panose="02020603050405020304" pitchFamily="18" charset="0"/>
              </a:rPr>
              <a:t>Assignments only to open rooms</a:t>
            </a:r>
            <a:endParaRPr lang="en-US" sz="1120" dirty="0">
              <a:latin typeface="Times New Roman" panose="02020603050405020304" pitchFamily="18" charset="0"/>
              <a:cs typeface="Times New Roman" panose="02020603050405020304" pitchFamily="18" charset="0"/>
            </a:endParaRPr>
          </a:p>
        </p:txBody>
      </p:sp>
      <p:sp>
        <p:nvSpPr>
          <p:cNvPr id="21" name="Shape 19"/>
          <p:cNvSpPr/>
          <p:nvPr/>
        </p:nvSpPr>
        <p:spPr>
          <a:xfrm>
            <a:off x="4315968" y="3255264"/>
            <a:ext cx="3127248" cy="0"/>
          </a:xfrm>
          <a:prstGeom prst="line">
            <a:avLst/>
          </a:prstGeom>
          <a:noFill/>
          <a:ln w="12700">
            <a:solidFill>
              <a:srgbClr val="D1E8E5"/>
            </a:solidFill>
            <a:prstDash val="solid"/>
          </a:ln>
        </p:spPr>
      </p:sp>
      <p:sp>
        <p:nvSpPr>
          <p:cNvPr id="22" name="Text 20"/>
          <p:cNvSpPr/>
          <p:nvPr/>
        </p:nvSpPr>
        <p:spPr>
          <a:xfrm>
            <a:off x="4315968" y="3456432"/>
            <a:ext cx="1234440" cy="246888"/>
          </a:xfrm>
          <a:prstGeom prst="rect">
            <a:avLst/>
          </a:prstGeom>
          <a:noFill/>
          <a:ln/>
        </p:spPr>
        <p:txBody>
          <a:bodyPr wrap="square" lIns="0" tIns="0" rIns="0" bIns="0" rtlCol="0" anchor="ctr"/>
          <a:lstStyle/>
          <a:p>
            <a:pPr marL="0" indent="0">
              <a:buNone/>
            </a:pPr>
            <a:r>
              <a:rPr lang="en-US" sz="1230" b="1" dirty="0">
                <a:solidFill>
                  <a:srgbClr val="12304A"/>
                </a:solidFill>
                <a:latin typeface="Times New Roman" panose="02020603050405020304" pitchFamily="18" charset="0"/>
                <a:cs typeface="Times New Roman" panose="02020603050405020304" pitchFamily="18" charset="0"/>
              </a:rPr>
              <a:t>Physical capacity</a:t>
            </a:r>
            <a:endParaRPr lang="en-US" sz="1230" dirty="0">
              <a:latin typeface="Times New Roman" panose="02020603050405020304" pitchFamily="18" charset="0"/>
              <a:cs typeface="Times New Roman" panose="02020603050405020304" pitchFamily="18" charset="0"/>
            </a:endParaRPr>
          </a:p>
        </p:txBody>
      </p:sp>
      <p:sp>
        <p:nvSpPr>
          <p:cNvPr id="23" name="Text 21"/>
          <p:cNvSpPr/>
          <p:nvPr/>
        </p:nvSpPr>
        <p:spPr>
          <a:xfrm>
            <a:off x="5504688" y="3456432"/>
            <a:ext cx="1938528" cy="365760"/>
          </a:xfrm>
          <a:prstGeom prst="rect">
            <a:avLst/>
          </a:prstGeom>
          <a:noFill/>
          <a:ln/>
        </p:spPr>
        <p:txBody>
          <a:bodyPr wrap="square" lIns="0" tIns="0" rIns="0" bIns="0" rtlCol="0" anchor="ctr">
            <a:normAutofit/>
          </a:bodyPr>
          <a:lstStyle/>
          <a:p>
            <a:pPr marL="0" indent="0">
              <a:buNone/>
            </a:pPr>
            <a:r>
              <a:rPr lang="en-US" sz="1120" dirty="0">
                <a:solidFill>
                  <a:srgbClr val="243447"/>
                </a:solidFill>
                <a:latin typeface="Times New Roman" panose="02020603050405020304" pitchFamily="18" charset="0"/>
                <a:cs typeface="Times New Roman" panose="02020603050405020304" pitchFamily="18" charset="0"/>
              </a:rPr>
              <a:t>Total students cannot exceed c(j)</a:t>
            </a:r>
            <a:endParaRPr lang="en-US" sz="1120" dirty="0">
              <a:latin typeface="Times New Roman" panose="02020603050405020304" pitchFamily="18" charset="0"/>
              <a:cs typeface="Times New Roman" panose="02020603050405020304" pitchFamily="18" charset="0"/>
            </a:endParaRPr>
          </a:p>
        </p:txBody>
      </p:sp>
      <p:sp>
        <p:nvSpPr>
          <p:cNvPr id="24" name="Shape 22"/>
          <p:cNvSpPr/>
          <p:nvPr/>
        </p:nvSpPr>
        <p:spPr>
          <a:xfrm>
            <a:off x="4315968" y="3895344"/>
            <a:ext cx="3127248" cy="0"/>
          </a:xfrm>
          <a:prstGeom prst="line">
            <a:avLst/>
          </a:prstGeom>
          <a:noFill/>
          <a:ln w="12700">
            <a:solidFill>
              <a:srgbClr val="D1E8E5"/>
            </a:solidFill>
            <a:prstDash val="solid"/>
          </a:ln>
        </p:spPr>
      </p:sp>
      <p:sp>
        <p:nvSpPr>
          <p:cNvPr id="25" name="Text 23"/>
          <p:cNvSpPr/>
          <p:nvPr/>
        </p:nvSpPr>
        <p:spPr>
          <a:xfrm>
            <a:off x="4315968" y="4096512"/>
            <a:ext cx="1234440" cy="246888"/>
          </a:xfrm>
          <a:prstGeom prst="rect">
            <a:avLst/>
          </a:prstGeom>
          <a:noFill/>
          <a:ln/>
        </p:spPr>
        <p:txBody>
          <a:bodyPr wrap="square" lIns="0" tIns="0" rIns="0" bIns="0" rtlCol="0" anchor="ctr"/>
          <a:lstStyle/>
          <a:p>
            <a:pPr marL="0" indent="0">
              <a:buNone/>
            </a:pPr>
            <a:r>
              <a:rPr lang="en-US" sz="1230" b="1" dirty="0">
                <a:solidFill>
                  <a:srgbClr val="12304A"/>
                </a:solidFill>
                <a:latin typeface="Times New Roman" panose="02020603050405020304" pitchFamily="18" charset="0"/>
                <a:cs typeface="Times New Roman" panose="02020603050405020304" pitchFamily="18" charset="0"/>
              </a:rPr>
              <a:t>Course separation</a:t>
            </a:r>
            <a:endParaRPr lang="en-US" sz="1230" dirty="0">
              <a:latin typeface="Times New Roman" panose="02020603050405020304" pitchFamily="18" charset="0"/>
              <a:cs typeface="Times New Roman" panose="02020603050405020304" pitchFamily="18" charset="0"/>
            </a:endParaRPr>
          </a:p>
        </p:txBody>
      </p:sp>
      <p:sp>
        <p:nvSpPr>
          <p:cNvPr id="26" name="Text 24"/>
          <p:cNvSpPr/>
          <p:nvPr/>
        </p:nvSpPr>
        <p:spPr>
          <a:xfrm>
            <a:off x="5550408" y="4101975"/>
            <a:ext cx="1938528" cy="365760"/>
          </a:xfrm>
          <a:prstGeom prst="rect">
            <a:avLst/>
          </a:prstGeom>
          <a:noFill/>
          <a:ln/>
        </p:spPr>
        <p:txBody>
          <a:bodyPr wrap="square" lIns="0" tIns="0" rIns="0" bIns="0" rtlCol="0" anchor="ctr">
            <a:normAutofit/>
          </a:bodyPr>
          <a:lstStyle/>
          <a:p>
            <a:pPr marL="0" indent="0">
              <a:buNone/>
            </a:pPr>
            <a:r>
              <a:rPr lang="en-US" sz="1120" dirty="0">
                <a:solidFill>
                  <a:srgbClr val="243447"/>
                </a:solidFill>
                <a:latin typeface="Times New Roman" panose="02020603050405020304" pitchFamily="18" charset="0"/>
                <a:cs typeface="Times New Roman" panose="02020603050405020304" pitchFamily="18" charset="0"/>
              </a:rPr>
              <a:t>At most one group per course per room</a:t>
            </a:r>
            <a:endParaRPr lang="en-US" sz="1120" dirty="0">
              <a:latin typeface="Times New Roman" panose="02020603050405020304" pitchFamily="18" charset="0"/>
              <a:cs typeface="Times New Roman" panose="02020603050405020304" pitchFamily="18" charset="0"/>
            </a:endParaRPr>
          </a:p>
        </p:txBody>
      </p:sp>
      <p:sp>
        <p:nvSpPr>
          <p:cNvPr id="27" name="Shape 25"/>
          <p:cNvSpPr/>
          <p:nvPr/>
        </p:nvSpPr>
        <p:spPr>
          <a:xfrm>
            <a:off x="4315968" y="4535424"/>
            <a:ext cx="3127248" cy="0"/>
          </a:xfrm>
          <a:prstGeom prst="line">
            <a:avLst/>
          </a:prstGeom>
          <a:noFill/>
          <a:ln w="12700">
            <a:solidFill>
              <a:srgbClr val="D1E8E5"/>
            </a:solidFill>
            <a:prstDash val="solid"/>
          </a:ln>
        </p:spPr>
      </p:sp>
      <p:sp>
        <p:nvSpPr>
          <p:cNvPr id="28" name="Text 26"/>
          <p:cNvSpPr/>
          <p:nvPr/>
        </p:nvSpPr>
        <p:spPr>
          <a:xfrm>
            <a:off x="4315968" y="4736592"/>
            <a:ext cx="1234440" cy="246888"/>
          </a:xfrm>
          <a:prstGeom prst="rect">
            <a:avLst/>
          </a:prstGeom>
          <a:noFill/>
          <a:ln/>
        </p:spPr>
        <p:txBody>
          <a:bodyPr wrap="square" lIns="0" tIns="0" rIns="0" bIns="0" rtlCol="0" anchor="ctr"/>
          <a:lstStyle/>
          <a:p>
            <a:pPr marL="0" indent="0">
              <a:buNone/>
            </a:pPr>
            <a:r>
              <a:rPr lang="en-US" sz="1230" b="1" dirty="0">
                <a:solidFill>
                  <a:srgbClr val="12304A"/>
                </a:solidFill>
                <a:latin typeface="Times New Roman" panose="02020603050405020304" pitchFamily="18" charset="0"/>
                <a:cs typeface="Times New Roman" panose="02020603050405020304" pitchFamily="18" charset="0"/>
              </a:rPr>
              <a:t>Exam capacity</a:t>
            </a:r>
            <a:endParaRPr lang="en-US" sz="1230" dirty="0">
              <a:latin typeface="Times New Roman" panose="02020603050405020304" pitchFamily="18" charset="0"/>
              <a:cs typeface="Times New Roman" panose="02020603050405020304" pitchFamily="18" charset="0"/>
            </a:endParaRPr>
          </a:p>
        </p:txBody>
      </p:sp>
      <p:sp>
        <p:nvSpPr>
          <p:cNvPr id="29" name="Text 27"/>
          <p:cNvSpPr/>
          <p:nvPr/>
        </p:nvSpPr>
        <p:spPr>
          <a:xfrm>
            <a:off x="5504688" y="4736592"/>
            <a:ext cx="1938528" cy="365760"/>
          </a:xfrm>
          <a:prstGeom prst="rect">
            <a:avLst/>
          </a:prstGeom>
          <a:noFill/>
          <a:ln/>
        </p:spPr>
        <p:txBody>
          <a:bodyPr wrap="square" lIns="0" tIns="0" rIns="0" bIns="0" rtlCol="0" anchor="ctr">
            <a:normAutofit/>
          </a:bodyPr>
          <a:lstStyle/>
          <a:p>
            <a:pPr marL="0" indent="0">
              <a:buNone/>
            </a:pPr>
            <a:r>
              <a:rPr lang="en-US" sz="1120" dirty="0">
                <a:solidFill>
                  <a:srgbClr val="243447"/>
                </a:solidFill>
                <a:latin typeface="Times New Roman" panose="02020603050405020304" pitchFamily="18" charset="0"/>
                <a:cs typeface="Times New Roman" panose="02020603050405020304" pitchFamily="18" charset="0"/>
              </a:rPr>
              <a:t>Each group must fit ĉ(j)</a:t>
            </a:r>
            <a:endParaRPr lang="en-US" sz="1120" dirty="0">
              <a:latin typeface="Times New Roman" panose="02020603050405020304" pitchFamily="18" charset="0"/>
              <a:cs typeface="Times New Roman" panose="02020603050405020304" pitchFamily="18" charset="0"/>
            </a:endParaRPr>
          </a:p>
        </p:txBody>
      </p:sp>
      <p:sp>
        <p:nvSpPr>
          <p:cNvPr id="30" name="Shape 28"/>
          <p:cNvSpPr/>
          <p:nvPr/>
        </p:nvSpPr>
        <p:spPr>
          <a:xfrm>
            <a:off x="8211312" y="1307592"/>
            <a:ext cx="3054096" cy="4462272"/>
          </a:xfrm>
          <a:prstGeom prst="roundRect">
            <a:avLst>
              <a:gd name="adj" fmla="val 3593"/>
            </a:avLst>
          </a:prstGeom>
          <a:solidFill>
            <a:srgbClr val="FFFFFF"/>
          </a:solidFill>
          <a:ln w="12700">
            <a:solidFill>
              <a:srgbClr val="DCE4EC"/>
            </a:solidFill>
            <a:prstDash val="solid"/>
          </a:ln>
        </p:spPr>
      </p:sp>
      <p:sp>
        <p:nvSpPr>
          <p:cNvPr id="31" name="Text 29"/>
          <p:cNvSpPr/>
          <p:nvPr/>
        </p:nvSpPr>
        <p:spPr>
          <a:xfrm>
            <a:off x="8485632" y="1645920"/>
            <a:ext cx="1828800" cy="329184"/>
          </a:xfrm>
          <a:prstGeom prst="rect">
            <a:avLst/>
          </a:prstGeom>
          <a:noFill/>
          <a:ln/>
        </p:spPr>
        <p:txBody>
          <a:bodyPr wrap="square" lIns="0" tIns="0" rIns="0" bIns="0" rtlCol="0" anchor="ctr"/>
          <a:lstStyle/>
          <a:p>
            <a:pPr marL="0" indent="0">
              <a:buNone/>
            </a:pPr>
            <a:r>
              <a:rPr lang="en-US" sz="1800" b="1" dirty="0">
                <a:solidFill>
                  <a:srgbClr val="F39C4A"/>
                </a:solidFill>
                <a:latin typeface="Times New Roman" panose="02020603050405020304" pitchFamily="18" charset="0"/>
                <a:cs typeface="Times New Roman" panose="02020603050405020304" pitchFamily="18" charset="0"/>
              </a:rPr>
              <a:t>Scenario control</a:t>
            </a:r>
            <a:endParaRPr lang="en-US" sz="1800" dirty="0">
              <a:latin typeface="Times New Roman" panose="02020603050405020304" pitchFamily="18" charset="0"/>
              <a:cs typeface="Times New Roman" panose="02020603050405020304" pitchFamily="18" charset="0"/>
            </a:endParaRPr>
          </a:p>
        </p:txBody>
      </p:sp>
      <p:sp>
        <p:nvSpPr>
          <p:cNvPr id="32" name="Shape 30"/>
          <p:cNvSpPr/>
          <p:nvPr/>
        </p:nvSpPr>
        <p:spPr>
          <a:xfrm>
            <a:off x="8503920" y="2249424"/>
            <a:ext cx="841248" cy="329184"/>
          </a:xfrm>
          <a:prstGeom prst="roundRect">
            <a:avLst>
              <a:gd name="adj" fmla="val 50000"/>
            </a:avLst>
          </a:prstGeom>
          <a:solidFill>
            <a:srgbClr val="FFF2E7"/>
          </a:solidFill>
          <a:ln w="12700">
            <a:solidFill>
              <a:srgbClr val="FFF2E7"/>
            </a:solidFill>
            <a:prstDash val="solid"/>
          </a:ln>
        </p:spPr>
      </p:sp>
      <p:sp>
        <p:nvSpPr>
          <p:cNvPr id="33" name="Text 31"/>
          <p:cNvSpPr/>
          <p:nvPr/>
        </p:nvSpPr>
        <p:spPr>
          <a:xfrm>
            <a:off x="8577072" y="2318004"/>
            <a:ext cx="694944" cy="164592"/>
          </a:xfrm>
          <a:prstGeom prst="rect">
            <a:avLst/>
          </a:prstGeom>
          <a:noFill/>
          <a:ln/>
        </p:spPr>
        <p:txBody>
          <a:bodyPr wrap="square" lIns="0" tIns="0" rIns="0" bIns="0" rtlCol="0" anchor="ctr"/>
          <a:lstStyle/>
          <a:p>
            <a:pPr marL="0" indent="0" algn="ctr">
              <a:buNone/>
            </a:pPr>
            <a:r>
              <a:rPr lang="en-US" sz="1000" b="1" dirty="0">
                <a:solidFill>
                  <a:srgbClr val="F39C4A"/>
                </a:solidFill>
                <a:latin typeface="Times New Roman" panose="02020603050405020304" pitchFamily="18" charset="0"/>
                <a:cs typeface="Times New Roman" panose="02020603050405020304" pitchFamily="18" charset="0"/>
              </a:rPr>
              <a:t>Case 1</a:t>
            </a:r>
            <a:endParaRPr lang="en-US" sz="1000" dirty="0">
              <a:latin typeface="Times New Roman" panose="02020603050405020304" pitchFamily="18" charset="0"/>
              <a:cs typeface="Times New Roman" panose="02020603050405020304" pitchFamily="18" charset="0"/>
            </a:endParaRPr>
          </a:p>
        </p:txBody>
      </p:sp>
      <p:sp>
        <p:nvSpPr>
          <p:cNvPr id="34" name="Text 32"/>
          <p:cNvSpPr/>
          <p:nvPr/>
        </p:nvSpPr>
        <p:spPr>
          <a:xfrm>
            <a:off x="8503920" y="2688336"/>
            <a:ext cx="2331720" cy="713232"/>
          </a:xfrm>
          <a:prstGeom prst="rect">
            <a:avLst/>
          </a:prstGeom>
          <a:noFill/>
          <a:ln/>
        </p:spPr>
        <p:txBody>
          <a:bodyPr wrap="square" lIns="0" tIns="0" rIns="0" bIns="0" rtlCol="0" anchor="ctr"/>
          <a:lstStyle/>
          <a:p>
            <a:pPr marL="0" indent="0">
              <a:buNone/>
            </a:pPr>
            <a:r>
              <a:rPr lang="en-US" sz="1300" dirty="0">
                <a:solidFill>
                  <a:srgbClr val="243447"/>
                </a:solidFill>
                <a:latin typeface="Times New Roman" panose="02020603050405020304" pitchFamily="18" charset="0"/>
                <a:cs typeface="Times New Roman" panose="02020603050405020304" pitchFamily="18" charset="0"/>
              </a:rPr>
              <a:t>Fix every room outside the original allocation to zero.</a:t>
            </a:r>
            <a:endParaRPr lang="en-US" sz="1300" dirty="0">
              <a:latin typeface="Times New Roman" panose="02020603050405020304" pitchFamily="18" charset="0"/>
              <a:cs typeface="Times New Roman" panose="02020603050405020304" pitchFamily="18" charset="0"/>
            </a:endParaRPr>
          </a:p>
        </p:txBody>
      </p:sp>
      <p:sp>
        <p:nvSpPr>
          <p:cNvPr id="35" name="Shape 33"/>
          <p:cNvSpPr/>
          <p:nvPr/>
        </p:nvSpPr>
        <p:spPr>
          <a:xfrm>
            <a:off x="8503920" y="3675888"/>
            <a:ext cx="841248" cy="329184"/>
          </a:xfrm>
          <a:prstGeom prst="roundRect">
            <a:avLst>
              <a:gd name="adj" fmla="val 50000"/>
            </a:avLst>
          </a:prstGeom>
          <a:solidFill>
            <a:srgbClr val="E8F7F5"/>
          </a:solidFill>
          <a:ln w="12700">
            <a:solidFill>
              <a:srgbClr val="E8F7F5"/>
            </a:solidFill>
            <a:prstDash val="solid"/>
          </a:ln>
        </p:spPr>
      </p:sp>
      <p:sp>
        <p:nvSpPr>
          <p:cNvPr id="36" name="Text 34"/>
          <p:cNvSpPr/>
          <p:nvPr/>
        </p:nvSpPr>
        <p:spPr>
          <a:xfrm>
            <a:off x="8577072" y="3744468"/>
            <a:ext cx="694944" cy="164592"/>
          </a:xfrm>
          <a:prstGeom prst="rect">
            <a:avLst/>
          </a:prstGeom>
          <a:noFill/>
          <a:ln/>
        </p:spPr>
        <p:txBody>
          <a:bodyPr wrap="square" lIns="0" tIns="0" rIns="0" bIns="0" rtlCol="0" anchor="ctr"/>
          <a:lstStyle/>
          <a:p>
            <a:pPr marL="0" indent="0" algn="ctr">
              <a:buNone/>
            </a:pPr>
            <a:r>
              <a:rPr lang="en-US" sz="1000" b="1" dirty="0">
                <a:solidFill>
                  <a:srgbClr val="18A7A0"/>
                </a:solidFill>
                <a:latin typeface="Times New Roman" panose="02020603050405020304" pitchFamily="18" charset="0"/>
                <a:cs typeface="Times New Roman" panose="02020603050405020304" pitchFamily="18" charset="0"/>
              </a:rPr>
              <a:t>Case 2</a:t>
            </a:r>
            <a:endParaRPr lang="en-US" sz="1000" dirty="0">
              <a:latin typeface="Times New Roman" panose="02020603050405020304" pitchFamily="18" charset="0"/>
              <a:cs typeface="Times New Roman" panose="02020603050405020304" pitchFamily="18" charset="0"/>
            </a:endParaRPr>
          </a:p>
        </p:txBody>
      </p:sp>
      <p:sp>
        <p:nvSpPr>
          <p:cNvPr id="37" name="Text 35"/>
          <p:cNvSpPr/>
          <p:nvPr/>
        </p:nvSpPr>
        <p:spPr>
          <a:xfrm>
            <a:off x="8503920" y="4114800"/>
            <a:ext cx="2331720" cy="713232"/>
          </a:xfrm>
          <a:prstGeom prst="rect">
            <a:avLst/>
          </a:prstGeom>
          <a:noFill/>
          <a:ln/>
        </p:spPr>
        <p:txBody>
          <a:bodyPr wrap="square" lIns="0" tIns="0" rIns="0" bIns="0" rtlCol="0" anchor="ctr"/>
          <a:lstStyle/>
          <a:p>
            <a:pPr marL="0" indent="0">
              <a:buNone/>
            </a:pPr>
            <a:r>
              <a:rPr lang="en-US" sz="1300" dirty="0">
                <a:solidFill>
                  <a:srgbClr val="243447"/>
                </a:solidFill>
                <a:latin typeface="Times New Roman" panose="02020603050405020304" pitchFamily="18" charset="0"/>
                <a:cs typeface="Times New Roman" panose="02020603050405020304" pitchFamily="18" charset="0"/>
              </a:rPr>
              <a:t>All rooms in the session and campus remain selectable.</a:t>
            </a:r>
            <a:endParaRPr lang="en-US" sz="1300" dirty="0">
              <a:latin typeface="Times New Roman" panose="02020603050405020304" pitchFamily="18" charset="0"/>
              <a:cs typeface="Times New Roman" panose="02020603050405020304" pitchFamily="18" charset="0"/>
            </a:endParaRPr>
          </a:p>
        </p:txBody>
      </p:sp>
      <p:sp>
        <p:nvSpPr>
          <p:cNvPr id="38" name="Text 36"/>
          <p:cNvSpPr/>
          <p:nvPr/>
        </p:nvSpPr>
        <p:spPr>
          <a:xfrm>
            <a:off x="8503920" y="5230368"/>
            <a:ext cx="2331720" cy="320040"/>
          </a:xfrm>
          <a:prstGeom prst="rect">
            <a:avLst/>
          </a:prstGeom>
          <a:noFill/>
          <a:ln/>
        </p:spPr>
        <p:txBody>
          <a:bodyPr wrap="square" lIns="0" tIns="0" rIns="0" bIns="0" rtlCol="0" anchor="ctr"/>
          <a:lstStyle/>
          <a:p>
            <a:pPr marL="0" indent="0" algn="ctr">
              <a:buNone/>
            </a:pPr>
            <a:r>
              <a:rPr lang="en-US" sz="1250" b="1" dirty="0">
                <a:solidFill>
                  <a:srgbClr val="3F6ED8"/>
                </a:solidFill>
                <a:latin typeface="Times New Roman" panose="02020603050405020304" pitchFamily="18" charset="0"/>
                <a:cs typeface="Times New Roman" panose="02020603050405020304" pitchFamily="18" charset="0"/>
              </a:rPr>
              <a:t>Optimal when solved to completion</a:t>
            </a:r>
            <a:endParaRPr lang="en-US" sz="1250" dirty="0">
              <a:latin typeface="Times New Roman" panose="02020603050405020304" pitchFamily="18" charset="0"/>
              <a:cs typeface="Times New Roman" panose="02020603050405020304" pitchFamily="18" charset="0"/>
            </a:endParaRPr>
          </a:p>
        </p:txBody>
      </p:sp>
      <p:sp>
        <p:nvSpPr>
          <p:cNvPr id="40" name="Slide Number Placeholder 0"/>
          <p:cNvSpPr>
            <a:spLocks noGrp="1"/>
          </p:cNvSpPr>
          <p:nvPr>
            <p:ph type="sldNum" sz="quarter" idx="4294967295"/>
          </p:nvPr>
        </p:nvSpPr>
        <p:spPr>
          <a:xfrm>
            <a:off x="1175004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850">
                <a:solidFill>
                  <a:srgbClr val="6C788A"/>
                </a:solidFill>
                <a:latin typeface="Aptos"/>
                <a:ea typeface="Aptos"/>
                <a:cs typeface="Aptos"/>
              </a:defRPr>
            </a:lvl1pPr>
          </a:lstStyle>
          <a:p>
            <a:pPr algn="l"/>
            <a:fld id="{F7021451-1387-4CA6-816F-3879F97B5CBC}" type="slidenum">
              <a:rPr lang="en-US" b="0">
                <a:latin typeface="Times New Roman" panose="02020603050405020304" pitchFamily="18" charset="0"/>
                <a:cs typeface="Times New Roman" panose="02020603050405020304" pitchFamily="18" charset="0"/>
              </a:rPr>
              <a:t>7</a:t>
            </a:fld>
            <a:endParaRPr 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02920" y="292608"/>
            <a:ext cx="11155680" cy="475488"/>
          </a:xfrm>
          <a:prstGeom prst="rect">
            <a:avLst/>
          </a:prstGeom>
          <a:noFill/>
          <a:ln/>
        </p:spPr>
        <p:txBody>
          <a:bodyPr wrap="square" lIns="0" tIns="0" rIns="0" bIns="0" rtlCol="0" anchor="ctr"/>
          <a:lstStyle/>
          <a:p>
            <a:pPr marL="0" indent="0">
              <a:buNone/>
            </a:pPr>
            <a:r>
              <a:rPr lang="en-US" sz="2700" b="1" dirty="0">
                <a:solidFill>
                  <a:srgbClr val="12304A"/>
                </a:solidFill>
                <a:latin typeface="Times New Roman" panose="02020603050405020304" pitchFamily="18" charset="0"/>
                <a:ea typeface="Aptos Display" pitchFamily="34" charset="-122"/>
                <a:cs typeface="Times New Roman" panose="02020603050405020304" pitchFamily="18" charset="0"/>
              </a:rPr>
              <a:t>What theory tells us</a:t>
            </a:r>
            <a:endParaRPr lang="en-US" sz="2700" dirty="0">
              <a:latin typeface="Times New Roman" panose="02020603050405020304" pitchFamily="18" charset="0"/>
              <a:cs typeface="Times New Roman" panose="02020603050405020304" pitchFamily="18" charset="0"/>
            </a:endParaRPr>
          </a:p>
        </p:txBody>
      </p:sp>
      <p:sp>
        <p:nvSpPr>
          <p:cNvPr id="3" name="Text 1"/>
          <p:cNvSpPr/>
          <p:nvPr/>
        </p:nvSpPr>
        <p:spPr>
          <a:xfrm>
            <a:off x="521208" y="786384"/>
            <a:ext cx="10972800" cy="256032"/>
          </a:xfrm>
          <a:prstGeom prst="rect">
            <a:avLst/>
          </a:prstGeom>
          <a:noFill/>
          <a:ln/>
        </p:spPr>
        <p:txBody>
          <a:bodyPr wrap="square" lIns="0" tIns="0" rIns="0" bIns="0" rtlCol="0" anchor="ctr"/>
          <a:lstStyle/>
          <a:p>
            <a:pPr marL="0" indent="0">
              <a:buNone/>
            </a:pPr>
            <a:r>
              <a:rPr lang="en-US" sz="1150" dirty="0">
                <a:solidFill>
                  <a:srgbClr val="617184"/>
                </a:solidFill>
                <a:latin typeface="Times New Roman" panose="02020603050405020304" pitchFamily="18" charset="0"/>
                <a:ea typeface="Aptos" pitchFamily="34" charset="-122"/>
                <a:cs typeface="Times New Roman" panose="02020603050405020304" pitchFamily="18" charset="0"/>
              </a:rPr>
              <a:t>Exact optimization is difficult; greedy has a restricted guarantee</a:t>
            </a:r>
            <a:endParaRPr lang="en-US" sz="1150" dirty="0">
              <a:latin typeface="Times New Roman" panose="02020603050405020304" pitchFamily="18" charset="0"/>
              <a:cs typeface="Times New Roman" panose="02020603050405020304" pitchFamily="18" charset="0"/>
            </a:endParaRPr>
          </a:p>
        </p:txBody>
      </p:sp>
      <p:sp>
        <p:nvSpPr>
          <p:cNvPr id="4" name="Shape 2"/>
          <p:cNvSpPr/>
          <p:nvPr/>
        </p:nvSpPr>
        <p:spPr>
          <a:xfrm>
            <a:off x="713232" y="1389888"/>
            <a:ext cx="5120640" cy="4233672"/>
          </a:xfrm>
          <a:prstGeom prst="roundRect">
            <a:avLst>
              <a:gd name="adj" fmla="val 2592"/>
            </a:avLst>
          </a:prstGeom>
          <a:solidFill>
            <a:srgbClr val="FFFFFF"/>
          </a:solidFill>
          <a:ln w="12700">
            <a:solidFill>
              <a:srgbClr val="DCE4EC"/>
            </a:solidFill>
            <a:prstDash val="solid"/>
          </a:ln>
        </p:spPr>
      </p:sp>
      <p:sp>
        <p:nvSpPr>
          <p:cNvPr id="5" name="Shape 3"/>
          <p:cNvSpPr/>
          <p:nvPr/>
        </p:nvSpPr>
        <p:spPr>
          <a:xfrm>
            <a:off x="987552" y="1673352"/>
            <a:ext cx="1234440" cy="329184"/>
          </a:xfrm>
          <a:prstGeom prst="roundRect">
            <a:avLst>
              <a:gd name="adj" fmla="val 50000"/>
            </a:avLst>
          </a:prstGeom>
          <a:solidFill>
            <a:srgbClr val="FFF2E7"/>
          </a:solidFill>
          <a:ln w="12700">
            <a:solidFill>
              <a:srgbClr val="FFF2E7"/>
            </a:solidFill>
            <a:prstDash val="solid"/>
          </a:ln>
        </p:spPr>
      </p:sp>
      <p:sp>
        <p:nvSpPr>
          <p:cNvPr id="6" name="Text 4"/>
          <p:cNvSpPr/>
          <p:nvPr/>
        </p:nvSpPr>
        <p:spPr>
          <a:xfrm>
            <a:off x="1060704" y="1741932"/>
            <a:ext cx="1088136" cy="164592"/>
          </a:xfrm>
          <a:prstGeom prst="rect">
            <a:avLst/>
          </a:prstGeom>
          <a:noFill/>
          <a:ln/>
        </p:spPr>
        <p:txBody>
          <a:bodyPr wrap="square" lIns="0" tIns="0" rIns="0" bIns="0" rtlCol="0" anchor="ctr"/>
          <a:lstStyle/>
          <a:p>
            <a:pPr marL="0" indent="0" algn="ctr">
              <a:buNone/>
            </a:pPr>
            <a:r>
              <a:rPr lang="en-US" sz="1000" b="1" dirty="0">
                <a:solidFill>
                  <a:srgbClr val="F39C4A"/>
                </a:solidFill>
                <a:latin typeface="Times New Roman" panose="02020603050405020304" pitchFamily="18" charset="0"/>
                <a:cs typeface="Times New Roman" panose="02020603050405020304" pitchFamily="18" charset="0"/>
              </a:rPr>
              <a:t>THEOREM 1</a:t>
            </a:r>
            <a:endParaRPr lang="en-US" sz="1000" dirty="0">
              <a:latin typeface="Times New Roman" panose="02020603050405020304" pitchFamily="18" charset="0"/>
              <a:cs typeface="Times New Roman" panose="02020603050405020304" pitchFamily="18" charset="0"/>
            </a:endParaRPr>
          </a:p>
        </p:txBody>
      </p:sp>
      <p:sp>
        <p:nvSpPr>
          <p:cNvPr id="7" name="Text 5"/>
          <p:cNvSpPr/>
          <p:nvPr/>
        </p:nvSpPr>
        <p:spPr>
          <a:xfrm>
            <a:off x="987552" y="2212848"/>
            <a:ext cx="3749040" cy="411480"/>
          </a:xfrm>
          <a:prstGeom prst="rect">
            <a:avLst/>
          </a:prstGeom>
          <a:noFill/>
          <a:ln/>
        </p:spPr>
        <p:txBody>
          <a:bodyPr wrap="square" lIns="0" tIns="0" rIns="0" bIns="0" rtlCol="0" anchor="ctr"/>
          <a:lstStyle/>
          <a:p>
            <a:pPr marL="0" indent="0">
              <a:buNone/>
            </a:pPr>
            <a:r>
              <a:rPr lang="en-US" sz="2500" b="1" dirty="0">
                <a:solidFill>
                  <a:srgbClr val="12304A"/>
                </a:solidFill>
                <a:latin typeface="Times New Roman" panose="02020603050405020304" pitchFamily="18" charset="0"/>
                <a:cs typeface="Times New Roman" panose="02020603050405020304" pitchFamily="18" charset="0"/>
              </a:rPr>
              <a:t>ERAD is NP-complete</a:t>
            </a:r>
            <a:endParaRPr lang="en-US" sz="2500" dirty="0">
              <a:latin typeface="Times New Roman" panose="02020603050405020304" pitchFamily="18" charset="0"/>
              <a:cs typeface="Times New Roman" panose="02020603050405020304" pitchFamily="18" charset="0"/>
            </a:endParaRPr>
          </a:p>
        </p:txBody>
      </p:sp>
      <p:sp>
        <p:nvSpPr>
          <p:cNvPr id="8" name="Text 6"/>
          <p:cNvSpPr/>
          <p:nvPr/>
        </p:nvSpPr>
        <p:spPr>
          <a:xfrm>
            <a:off x="987552" y="2788920"/>
            <a:ext cx="2743200" cy="292608"/>
          </a:xfrm>
          <a:prstGeom prst="rect">
            <a:avLst/>
          </a:prstGeom>
          <a:noFill/>
          <a:ln/>
        </p:spPr>
        <p:txBody>
          <a:bodyPr wrap="square" lIns="0" tIns="0" rIns="0" bIns="0" rtlCol="0" anchor="ctr"/>
          <a:lstStyle/>
          <a:p>
            <a:pPr marL="0" indent="0">
              <a:buNone/>
            </a:pPr>
            <a:r>
              <a:rPr lang="en-US" sz="1500" b="1" dirty="0">
                <a:solidFill>
                  <a:srgbClr val="F39C4A"/>
                </a:solidFill>
                <a:latin typeface="Times New Roman" panose="02020603050405020304" pitchFamily="18" charset="0"/>
                <a:cs typeface="Times New Roman" panose="02020603050405020304" pitchFamily="18" charset="0"/>
              </a:rPr>
              <a:t>Reduction from Bin Packing</a:t>
            </a:r>
            <a:endParaRPr lang="en-US" sz="1500" dirty="0">
              <a:latin typeface="Times New Roman" panose="02020603050405020304" pitchFamily="18" charset="0"/>
              <a:cs typeface="Times New Roman" panose="02020603050405020304" pitchFamily="18" charset="0"/>
            </a:endParaRPr>
          </a:p>
        </p:txBody>
      </p:sp>
      <p:sp>
        <p:nvSpPr>
          <p:cNvPr id="9" name="Text 7"/>
          <p:cNvSpPr/>
          <p:nvPr/>
        </p:nvSpPr>
        <p:spPr>
          <a:xfrm>
            <a:off x="987552" y="3273552"/>
            <a:ext cx="4343400" cy="1051560"/>
          </a:xfrm>
          <a:prstGeom prst="rect">
            <a:avLst/>
          </a:prstGeom>
          <a:noFill/>
          <a:ln/>
        </p:spPr>
        <p:txBody>
          <a:bodyPr wrap="square" lIns="0" tIns="0" rIns="0" bIns="0" rtlCol="0" anchor="ctr"/>
          <a:lstStyle/>
          <a:p>
            <a:pPr marL="0" indent="0">
              <a:buNone/>
            </a:pPr>
            <a:r>
              <a:rPr lang="en-US" sz="1400" dirty="0">
                <a:solidFill>
                  <a:srgbClr val="243447"/>
                </a:solidFill>
                <a:latin typeface="Times New Roman" panose="02020603050405020304" pitchFamily="18" charset="0"/>
                <a:cs typeface="Times New Roman" panose="02020603050405020304" pitchFamily="18" charset="0"/>
              </a:rPr>
              <a:t>Assign every item a distinct course label. Course-separation constraints become inactive, leaving the bounded-room packing decision.</a:t>
            </a:r>
            <a:endParaRPr lang="en-US" sz="1400" dirty="0">
              <a:latin typeface="Times New Roman" panose="02020603050405020304" pitchFamily="18" charset="0"/>
              <a:cs typeface="Times New Roman" panose="02020603050405020304" pitchFamily="18" charset="0"/>
            </a:endParaRPr>
          </a:p>
        </p:txBody>
      </p:sp>
      <p:sp>
        <p:nvSpPr>
          <p:cNvPr id="10" name="Text 8"/>
          <p:cNvSpPr/>
          <p:nvPr/>
        </p:nvSpPr>
        <p:spPr>
          <a:xfrm>
            <a:off x="987552" y="4809744"/>
            <a:ext cx="4315968" cy="384048"/>
          </a:xfrm>
          <a:prstGeom prst="rect">
            <a:avLst/>
          </a:prstGeom>
          <a:noFill/>
          <a:ln/>
        </p:spPr>
        <p:txBody>
          <a:bodyPr wrap="square" lIns="0" tIns="0" rIns="0" bIns="0" rtlCol="0" anchor="ctr"/>
          <a:lstStyle/>
          <a:p>
            <a:pPr marL="0" indent="0">
              <a:buNone/>
            </a:pPr>
            <a:r>
              <a:rPr lang="en-US" sz="1350" b="1" dirty="0">
                <a:solidFill>
                  <a:srgbClr val="D94B4B"/>
                </a:solidFill>
                <a:latin typeface="Times New Roman" panose="02020603050405020304" pitchFamily="18" charset="0"/>
                <a:cs typeface="Times New Roman" panose="02020603050405020304" pitchFamily="18" charset="0"/>
              </a:rPr>
              <a:t>Implication: exact runtime can grow sharply with instance structure.</a:t>
            </a:r>
            <a:endParaRPr lang="en-US" sz="1350" dirty="0">
              <a:latin typeface="Times New Roman" panose="02020603050405020304" pitchFamily="18" charset="0"/>
              <a:cs typeface="Times New Roman" panose="02020603050405020304" pitchFamily="18" charset="0"/>
            </a:endParaRPr>
          </a:p>
        </p:txBody>
      </p:sp>
      <p:sp>
        <p:nvSpPr>
          <p:cNvPr id="11" name="Shape 9"/>
          <p:cNvSpPr/>
          <p:nvPr/>
        </p:nvSpPr>
        <p:spPr>
          <a:xfrm>
            <a:off x="6199632" y="1389888"/>
            <a:ext cx="5120640" cy="4233672"/>
          </a:xfrm>
          <a:prstGeom prst="roundRect">
            <a:avLst>
              <a:gd name="adj" fmla="val 2592"/>
            </a:avLst>
          </a:prstGeom>
          <a:solidFill>
            <a:srgbClr val="E8F7F5"/>
          </a:solidFill>
          <a:ln w="12700">
            <a:solidFill>
              <a:srgbClr val="CBE9E5"/>
            </a:solidFill>
            <a:prstDash val="solid"/>
          </a:ln>
        </p:spPr>
      </p:sp>
      <p:sp>
        <p:nvSpPr>
          <p:cNvPr id="12" name="Shape 10"/>
          <p:cNvSpPr/>
          <p:nvPr/>
        </p:nvSpPr>
        <p:spPr>
          <a:xfrm>
            <a:off x="6473952" y="1673352"/>
            <a:ext cx="1234440" cy="329184"/>
          </a:xfrm>
          <a:prstGeom prst="roundRect">
            <a:avLst>
              <a:gd name="adj" fmla="val 50000"/>
            </a:avLst>
          </a:prstGeom>
          <a:solidFill>
            <a:srgbClr val="D8F1EE"/>
          </a:solidFill>
          <a:ln w="12700">
            <a:solidFill>
              <a:srgbClr val="D8F1EE"/>
            </a:solidFill>
            <a:prstDash val="solid"/>
          </a:ln>
        </p:spPr>
      </p:sp>
      <p:sp>
        <p:nvSpPr>
          <p:cNvPr id="13" name="Text 11"/>
          <p:cNvSpPr/>
          <p:nvPr/>
        </p:nvSpPr>
        <p:spPr>
          <a:xfrm>
            <a:off x="6547104" y="1741932"/>
            <a:ext cx="1088136" cy="164592"/>
          </a:xfrm>
          <a:prstGeom prst="rect">
            <a:avLst/>
          </a:prstGeom>
          <a:noFill/>
          <a:ln/>
        </p:spPr>
        <p:txBody>
          <a:bodyPr wrap="square" lIns="0" tIns="0" rIns="0" bIns="0" rtlCol="0" anchor="ctr"/>
          <a:lstStyle/>
          <a:p>
            <a:pPr marL="0" indent="0" algn="ctr">
              <a:buNone/>
            </a:pPr>
            <a:r>
              <a:rPr lang="en-US" sz="1000" b="1" dirty="0">
                <a:solidFill>
                  <a:srgbClr val="18A7A0"/>
                </a:solidFill>
                <a:latin typeface="Times New Roman" panose="02020603050405020304" pitchFamily="18" charset="0"/>
                <a:cs typeface="Times New Roman" panose="02020603050405020304" pitchFamily="18" charset="0"/>
              </a:rPr>
              <a:t>THEOREM 2</a:t>
            </a:r>
            <a:endParaRPr lang="en-US" sz="1000" dirty="0">
              <a:latin typeface="Times New Roman" panose="02020603050405020304" pitchFamily="18" charset="0"/>
              <a:cs typeface="Times New Roman" panose="02020603050405020304" pitchFamily="18" charset="0"/>
            </a:endParaRPr>
          </a:p>
        </p:txBody>
      </p:sp>
      <p:sp>
        <p:nvSpPr>
          <p:cNvPr id="14" name="Text 12"/>
          <p:cNvSpPr/>
          <p:nvPr/>
        </p:nvSpPr>
        <p:spPr>
          <a:xfrm>
            <a:off x="6473952" y="2212848"/>
            <a:ext cx="4297680" cy="411480"/>
          </a:xfrm>
          <a:prstGeom prst="rect">
            <a:avLst/>
          </a:prstGeom>
          <a:noFill/>
          <a:ln/>
        </p:spPr>
        <p:txBody>
          <a:bodyPr wrap="square" lIns="0" tIns="0" rIns="0" bIns="0" rtlCol="0" anchor="ctr"/>
          <a:lstStyle/>
          <a:p>
            <a:pPr marL="0" indent="0">
              <a:buNone/>
            </a:pPr>
            <a:r>
              <a:rPr lang="en-US" sz="2500" b="1" dirty="0">
                <a:solidFill>
                  <a:srgbClr val="12304A"/>
                </a:solidFill>
                <a:latin typeface="Times New Roman" panose="02020603050405020304" pitchFamily="18" charset="0"/>
                <a:cs typeface="Times New Roman" panose="02020603050405020304" pitchFamily="18" charset="0"/>
              </a:rPr>
              <a:t>Greedy is a 2-approximation</a:t>
            </a:r>
            <a:endParaRPr lang="en-US" sz="2500" dirty="0">
              <a:latin typeface="Times New Roman" panose="02020603050405020304" pitchFamily="18" charset="0"/>
              <a:cs typeface="Times New Roman" panose="02020603050405020304" pitchFamily="18" charset="0"/>
            </a:endParaRPr>
          </a:p>
        </p:txBody>
      </p:sp>
      <p:sp>
        <p:nvSpPr>
          <p:cNvPr id="15" name="Text 13"/>
          <p:cNvSpPr/>
          <p:nvPr/>
        </p:nvSpPr>
        <p:spPr>
          <a:xfrm>
            <a:off x="6473952" y="2816352"/>
            <a:ext cx="4297680" cy="438912"/>
          </a:xfrm>
          <a:prstGeom prst="rect">
            <a:avLst/>
          </a:prstGeom>
          <a:noFill/>
          <a:ln/>
        </p:spPr>
        <p:txBody>
          <a:bodyPr wrap="square" lIns="0" tIns="0" rIns="0" bIns="0" rtlCol="0" anchor="ctr"/>
          <a:lstStyle/>
          <a:p>
            <a:pPr marL="0" indent="0" algn="ctr">
              <a:buNone/>
            </a:pPr>
            <a:r>
              <a:rPr lang="en-US" sz="2600" b="1" dirty="0">
                <a:solidFill>
                  <a:srgbClr val="18A7A0"/>
                </a:solidFill>
                <a:latin typeface="Times New Roman" panose="02020603050405020304" pitchFamily="18" charset="0"/>
                <a:cs typeface="Times New Roman" panose="02020603050405020304" pitchFamily="18" charset="0"/>
              </a:rPr>
              <a:t>ALG ≤ 2 × OPT</a:t>
            </a:r>
            <a:endParaRPr lang="en-US" sz="2600" dirty="0">
              <a:latin typeface="Times New Roman" panose="02020603050405020304" pitchFamily="18" charset="0"/>
              <a:cs typeface="Times New Roman" panose="02020603050405020304" pitchFamily="18" charset="0"/>
            </a:endParaRPr>
          </a:p>
        </p:txBody>
      </p:sp>
      <p:sp>
        <p:nvSpPr>
          <p:cNvPr id="16" name="Text 14"/>
          <p:cNvSpPr/>
          <p:nvPr/>
        </p:nvSpPr>
        <p:spPr>
          <a:xfrm>
            <a:off x="6473952" y="3547872"/>
            <a:ext cx="4315968" cy="621792"/>
          </a:xfrm>
          <a:prstGeom prst="rect">
            <a:avLst/>
          </a:prstGeom>
          <a:noFill/>
          <a:ln/>
        </p:spPr>
        <p:txBody>
          <a:bodyPr wrap="square" lIns="0" tIns="0" rIns="0" bIns="0" rtlCol="0" anchor="ctr"/>
          <a:lstStyle/>
          <a:p>
            <a:pPr marL="0" indent="0" algn="ctr">
              <a:buNone/>
            </a:pPr>
            <a:r>
              <a:rPr lang="en-US" sz="1500" dirty="0">
                <a:solidFill>
                  <a:srgbClr val="243447"/>
                </a:solidFill>
                <a:latin typeface="Times New Roman" panose="02020603050405020304" pitchFamily="18" charset="0"/>
                <a:cs typeface="Times New Roman" panose="02020603050405020304" pitchFamily="18" charset="0"/>
              </a:rPr>
              <a:t>Valid for direct assignment when all rooms have identical capacity.</a:t>
            </a:r>
            <a:endParaRPr lang="en-US" sz="1500" dirty="0">
              <a:latin typeface="Times New Roman" panose="02020603050405020304" pitchFamily="18" charset="0"/>
              <a:cs typeface="Times New Roman" panose="02020603050405020304" pitchFamily="18" charset="0"/>
            </a:endParaRPr>
          </a:p>
        </p:txBody>
      </p:sp>
      <p:sp>
        <p:nvSpPr>
          <p:cNvPr id="17" name="Text 15"/>
          <p:cNvSpPr/>
          <p:nvPr/>
        </p:nvSpPr>
        <p:spPr>
          <a:xfrm>
            <a:off x="6473952" y="4663440"/>
            <a:ext cx="4315968" cy="475488"/>
          </a:xfrm>
          <a:prstGeom prst="rect">
            <a:avLst/>
          </a:prstGeom>
          <a:noFill/>
          <a:ln/>
        </p:spPr>
        <p:txBody>
          <a:bodyPr wrap="square" lIns="0" tIns="0" rIns="0" bIns="0" rtlCol="0" anchor="ctr"/>
          <a:lstStyle/>
          <a:p>
            <a:pPr marL="0" indent="0" algn="ctr">
              <a:buNone/>
            </a:pPr>
            <a:r>
              <a:rPr lang="en-US" sz="1350" b="1" dirty="0">
                <a:solidFill>
                  <a:srgbClr val="F39C4A"/>
                </a:solidFill>
                <a:latin typeface="Times New Roman" panose="02020603050405020304" pitchFamily="18" charset="0"/>
                <a:cs typeface="Times New Roman" panose="02020603050405020304" pitchFamily="18" charset="0"/>
              </a:rPr>
              <a:t>A theoretical baseline - not a direct bound for HCMUT’s heterogeneous rooms.</a:t>
            </a:r>
            <a:endParaRPr lang="en-US" sz="1350" dirty="0">
              <a:latin typeface="Times New Roman" panose="02020603050405020304" pitchFamily="18" charset="0"/>
              <a:cs typeface="Times New Roman" panose="02020603050405020304" pitchFamily="18" charset="0"/>
            </a:endParaRPr>
          </a:p>
        </p:txBody>
      </p:sp>
      <p:sp>
        <p:nvSpPr>
          <p:cNvPr id="25" name="Slide Number Placeholder 0"/>
          <p:cNvSpPr>
            <a:spLocks noGrp="1"/>
          </p:cNvSpPr>
          <p:nvPr>
            <p:ph type="sldNum" sz="quarter" idx="4294967295"/>
          </p:nvPr>
        </p:nvSpPr>
        <p:spPr>
          <a:xfrm>
            <a:off x="1175004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850">
                <a:solidFill>
                  <a:srgbClr val="6C788A"/>
                </a:solidFill>
                <a:latin typeface="Aptos"/>
                <a:ea typeface="Aptos"/>
                <a:cs typeface="Aptos"/>
              </a:defRPr>
            </a:lvl1pPr>
          </a:lstStyle>
          <a:p>
            <a:pPr algn="l"/>
            <a:fld id="{F7021451-1387-4CA6-816F-3879F97B5CBC}" type="slidenum">
              <a:rPr lang="en-US" b="0">
                <a:latin typeface="Times New Roman" panose="02020603050405020304" pitchFamily="18" charset="0"/>
                <a:cs typeface="Times New Roman" panose="02020603050405020304" pitchFamily="18" charset="0"/>
              </a:rPr>
              <a:t>8</a:t>
            </a:fld>
            <a:endParaRPr 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02920" y="292608"/>
            <a:ext cx="11155680" cy="475488"/>
          </a:xfrm>
          <a:prstGeom prst="rect">
            <a:avLst/>
          </a:prstGeom>
          <a:noFill/>
          <a:ln/>
        </p:spPr>
        <p:txBody>
          <a:bodyPr wrap="square" lIns="0" tIns="0" rIns="0" bIns="0" rtlCol="0" anchor="ctr"/>
          <a:lstStyle/>
          <a:p>
            <a:pPr marL="0" indent="0">
              <a:buNone/>
            </a:pPr>
            <a:r>
              <a:rPr lang="en-US" sz="2700" b="1" dirty="0">
                <a:solidFill>
                  <a:srgbClr val="12304A"/>
                </a:solidFill>
                <a:latin typeface="Times New Roman" panose="02020603050405020304" pitchFamily="18" charset="0"/>
                <a:ea typeface="Aptos Display" pitchFamily="34" charset="-122"/>
                <a:cs typeface="Times New Roman" panose="02020603050405020304" pitchFamily="18" charset="0"/>
              </a:rPr>
              <a:t>Experimental setup</a:t>
            </a:r>
            <a:endParaRPr lang="en-US" sz="2700" dirty="0">
              <a:latin typeface="Times New Roman" panose="02020603050405020304" pitchFamily="18" charset="0"/>
              <a:cs typeface="Times New Roman" panose="02020603050405020304" pitchFamily="18" charset="0"/>
            </a:endParaRPr>
          </a:p>
        </p:txBody>
      </p:sp>
      <p:sp>
        <p:nvSpPr>
          <p:cNvPr id="3" name="Text 1"/>
          <p:cNvSpPr/>
          <p:nvPr/>
        </p:nvSpPr>
        <p:spPr>
          <a:xfrm>
            <a:off x="521208" y="786384"/>
            <a:ext cx="10972800" cy="256032"/>
          </a:xfrm>
          <a:prstGeom prst="rect">
            <a:avLst/>
          </a:prstGeom>
          <a:noFill/>
          <a:ln/>
        </p:spPr>
        <p:txBody>
          <a:bodyPr wrap="square" lIns="0" tIns="0" rIns="0" bIns="0" rtlCol="0" anchor="ctr"/>
          <a:lstStyle/>
          <a:p>
            <a:pPr marL="0" indent="0">
              <a:buNone/>
            </a:pPr>
            <a:r>
              <a:rPr lang="en-US" sz="1150" dirty="0">
                <a:solidFill>
                  <a:srgbClr val="617184"/>
                </a:solidFill>
                <a:latin typeface="Times New Roman" panose="02020603050405020304" pitchFamily="18" charset="0"/>
                <a:ea typeface="Aptos" pitchFamily="34" charset="-122"/>
                <a:cs typeface="Times New Roman" panose="02020603050405020304" pitchFamily="18" charset="0"/>
              </a:rPr>
              <a:t>Official operational data; session-level optimization</a:t>
            </a:r>
            <a:endParaRPr lang="en-US" sz="1150" dirty="0">
              <a:latin typeface="Times New Roman" panose="02020603050405020304" pitchFamily="18" charset="0"/>
              <a:cs typeface="Times New Roman" panose="02020603050405020304" pitchFamily="18" charset="0"/>
            </a:endParaRPr>
          </a:p>
        </p:txBody>
      </p:sp>
      <p:sp>
        <p:nvSpPr>
          <p:cNvPr id="4" name="Shape 2"/>
          <p:cNvSpPr/>
          <p:nvPr/>
        </p:nvSpPr>
        <p:spPr>
          <a:xfrm>
            <a:off x="694944" y="1325880"/>
            <a:ext cx="3803904" cy="4526280"/>
          </a:xfrm>
          <a:prstGeom prst="roundRect">
            <a:avLst>
              <a:gd name="adj" fmla="val 2885"/>
            </a:avLst>
          </a:prstGeom>
          <a:solidFill>
            <a:srgbClr val="FFFFFF"/>
          </a:solidFill>
          <a:ln w="12700">
            <a:solidFill>
              <a:srgbClr val="DCE4EC"/>
            </a:solidFill>
            <a:prstDash val="solid"/>
          </a:ln>
        </p:spPr>
      </p:sp>
      <p:sp>
        <p:nvSpPr>
          <p:cNvPr id="5" name="Text 3"/>
          <p:cNvSpPr/>
          <p:nvPr/>
        </p:nvSpPr>
        <p:spPr>
          <a:xfrm>
            <a:off x="987552" y="1645920"/>
            <a:ext cx="1554480" cy="320040"/>
          </a:xfrm>
          <a:prstGeom prst="rect">
            <a:avLst/>
          </a:prstGeom>
          <a:noFill/>
          <a:ln/>
        </p:spPr>
        <p:txBody>
          <a:bodyPr wrap="square" lIns="0" tIns="0" rIns="0" bIns="0" rtlCol="0" anchor="ctr"/>
          <a:lstStyle/>
          <a:p>
            <a:pPr marL="0" indent="0">
              <a:buNone/>
            </a:pPr>
            <a:r>
              <a:rPr lang="en-US" sz="1800" b="1" dirty="0">
                <a:solidFill>
                  <a:srgbClr val="3F6ED8"/>
                </a:solidFill>
                <a:latin typeface="Times New Roman" panose="02020603050405020304" pitchFamily="18" charset="0"/>
                <a:cs typeface="Times New Roman" panose="02020603050405020304" pitchFamily="18" charset="0"/>
              </a:rPr>
              <a:t>Input fields</a:t>
            </a:r>
            <a:endParaRPr lang="en-US" sz="1800" dirty="0">
              <a:latin typeface="Times New Roman" panose="02020603050405020304" pitchFamily="18" charset="0"/>
              <a:cs typeface="Times New Roman" panose="02020603050405020304" pitchFamily="18" charset="0"/>
            </a:endParaRPr>
          </a:p>
        </p:txBody>
      </p:sp>
      <p:sp>
        <p:nvSpPr>
          <p:cNvPr id="6" name="Shape 4"/>
          <p:cNvSpPr/>
          <p:nvPr/>
        </p:nvSpPr>
        <p:spPr>
          <a:xfrm>
            <a:off x="987552" y="2194560"/>
            <a:ext cx="1280160" cy="329184"/>
          </a:xfrm>
          <a:prstGeom prst="roundRect">
            <a:avLst>
              <a:gd name="adj" fmla="val 50000"/>
            </a:avLst>
          </a:prstGeom>
          <a:solidFill>
            <a:srgbClr val="EDF2FF"/>
          </a:solidFill>
          <a:ln w="12700">
            <a:solidFill>
              <a:srgbClr val="EDF2FF"/>
            </a:solidFill>
            <a:prstDash val="solid"/>
          </a:ln>
        </p:spPr>
      </p:sp>
      <p:sp>
        <p:nvSpPr>
          <p:cNvPr id="7" name="Text 5"/>
          <p:cNvSpPr/>
          <p:nvPr/>
        </p:nvSpPr>
        <p:spPr>
          <a:xfrm>
            <a:off x="1060704" y="2263140"/>
            <a:ext cx="1133856" cy="164592"/>
          </a:xfrm>
          <a:prstGeom prst="rect">
            <a:avLst/>
          </a:prstGeom>
          <a:noFill/>
          <a:ln/>
        </p:spPr>
        <p:txBody>
          <a:bodyPr wrap="square" lIns="0" tIns="0" rIns="0" bIns="0" rtlCol="0" anchor="ctr"/>
          <a:lstStyle/>
          <a:p>
            <a:pPr marL="0" indent="0" algn="ctr">
              <a:buNone/>
            </a:pPr>
            <a:r>
              <a:rPr lang="en-US" sz="1000" b="1" dirty="0">
                <a:solidFill>
                  <a:srgbClr val="3F6ED8"/>
                </a:solidFill>
                <a:latin typeface="Times New Roman" panose="02020603050405020304" pitchFamily="18" charset="0"/>
                <a:cs typeface="Times New Roman" panose="02020603050405020304" pitchFamily="18" charset="0"/>
              </a:rPr>
              <a:t>Session ID</a:t>
            </a:r>
            <a:endParaRPr lang="en-US" sz="1000" dirty="0">
              <a:latin typeface="Times New Roman" panose="02020603050405020304" pitchFamily="18" charset="0"/>
              <a:cs typeface="Times New Roman" panose="02020603050405020304" pitchFamily="18" charset="0"/>
            </a:endParaRPr>
          </a:p>
        </p:txBody>
      </p:sp>
      <p:sp>
        <p:nvSpPr>
          <p:cNvPr id="8" name="Shape 6"/>
          <p:cNvSpPr/>
          <p:nvPr/>
        </p:nvSpPr>
        <p:spPr>
          <a:xfrm>
            <a:off x="2432304" y="2194560"/>
            <a:ext cx="1280160" cy="329184"/>
          </a:xfrm>
          <a:prstGeom prst="roundRect">
            <a:avLst>
              <a:gd name="adj" fmla="val 50000"/>
            </a:avLst>
          </a:prstGeom>
          <a:solidFill>
            <a:srgbClr val="E8F7F5"/>
          </a:solidFill>
          <a:ln w="12700">
            <a:solidFill>
              <a:srgbClr val="E8F7F5"/>
            </a:solidFill>
            <a:prstDash val="solid"/>
          </a:ln>
        </p:spPr>
      </p:sp>
      <p:sp>
        <p:nvSpPr>
          <p:cNvPr id="9" name="Text 7"/>
          <p:cNvSpPr/>
          <p:nvPr/>
        </p:nvSpPr>
        <p:spPr>
          <a:xfrm>
            <a:off x="2505456" y="2263140"/>
            <a:ext cx="1133856" cy="164592"/>
          </a:xfrm>
          <a:prstGeom prst="rect">
            <a:avLst/>
          </a:prstGeom>
          <a:noFill/>
          <a:ln/>
        </p:spPr>
        <p:txBody>
          <a:bodyPr wrap="square" lIns="0" tIns="0" rIns="0" bIns="0" rtlCol="0" anchor="ctr"/>
          <a:lstStyle/>
          <a:p>
            <a:pPr marL="0" indent="0" algn="ctr">
              <a:buNone/>
            </a:pPr>
            <a:r>
              <a:rPr lang="en-US" sz="1000" b="1" dirty="0">
                <a:solidFill>
                  <a:srgbClr val="18A7A0"/>
                </a:solidFill>
                <a:latin typeface="Times New Roman" panose="02020603050405020304" pitchFamily="18" charset="0"/>
                <a:cs typeface="Times New Roman" panose="02020603050405020304" pitchFamily="18" charset="0"/>
              </a:rPr>
              <a:t>Campus ID</a:t>
            </a:r>
            <a:endParaRPr lang="en-US" sz="1000" dirty="0">
              <a:latin typeface="Times New Roman" panose="02020603050405020304" pitchFamily="18" charset="0"/>
              <a:cs typeface="Times New Roman" panose="02020603050405020304" pitchFamily="18" charset="0"/>
            </a:endParaRPr>
          </a:p>
        </p:txBody>
      </p:sp>
      <p:sp>
        <p:nvSpPr>
          <p:cNvPr id="10" name="Shape 8"/>
          <p:cNvSpPr/>
          <p:nvPr/>
        </p:nvSpPr>
        <p:spPr>
          <a:xfrm>
            <a:off x="987552" y="2852928"/>
            <a:ext cx="1280160" cy="329184"/>
          </a:xfrm>
          <a:prstGeom prst="roundRect">
            <a:avLst>
              <a:gd name="adj" fmla="val 50000"/>
            </a:avLst>
          </a:prstGeom>
          <a:solidFill>
            <a:srgbClr val="EDF2FF"/>
          </a:solidFill>
          <a:ln w="12700">
            <a:solidFill>
              <a:srgbClr val="EDF2FF"/>
            </a:solidFill>
            <a:prstDash val="solid"/>
          </a:ln>
        </p:spPr>
      </p:sp>
      <p:sp>
        <p:nvSpPr>
          <p:cNvPr id="11" name="Text 9"/>
          <p:cNvSpPr/>
          <p:nvPr/>
        </p:nvSpPr>
        <p:spPr>
          <a:xfrm>
            <a:off x="1060704" y="2921508"/>
            <a:ext cx="1133856" cy="164592"/>
          </a:xfrm>
          <a:prstGeom prst="rect">
            <a:avLst/>
          </a:prstGeom>
          <a:noFill/>
          <a:ln/>
        </p:spPr>
        <p:txBody>
          <a:bodyPr wrap="square" lIns="0" tIns="0" rIns="0" bIns="0" rtlCol="0" anchor="ctr"/>
          <a:lstStyle/>
          <a:p>
            <a:pPr marL="0" indent="0" algn="ctr">
              <a:buNone/>
            </a:pPr>
            <a:r>
              <a:rPr lang="en-US" sz="1000" b="1" dirty="0">
                <a:solidFill>
                  <a:srgbClr val="3F6ED8"/>
                </a:solidFill>
                <a:latin typeface="Times New Roman" panose="02020603050405020304" pitchFamily="18" charset="0"/>
                <a:cs typeface="Times New Roman" panose="02020603050405020304" pitchFamily="18" charset="0"/>
              </a:rPr>
              <a:t>Course ID</a:t>
            </a:r>
            <a:endParaRPr lang="en-US" sz="1000" dirty="0">
              <a:latin typeface="Times New Roman" panose="02020603050405020304" pitchFamily="18" charset="0"/>
              <a:cs typeface="Times New Roman" panose="02020603050405020304" pitchFamily="18" charset="0"/>
            </a:endParaRPr>
          </a:p>
        </p:txBody>
      </p:sp>
      <p:sp>
        <p:nvSpPr>
          <p:cNvPr id="12" name="Shape 10"/>
          <p:cNvSpPr/>
          <p:nvPr/>
        </p:nvSpPr>
        <p:spPr>
          <a:xfrm>
            <a:off x="2432304" y="2852928"/>
            <a:ext cx="1280160" cy="329184"/>
          </a:xfrm>
          <a:prstGeom prst="roundRect">
            <a:avLst>
              <a:gd name="adj" fmla="val 50000"/>
            </a:avLst>
          </a:prstGeom>
          <a:solidFill>
            <a:srgbClr val="E8F7F5"/>
          </a:solidFill>
          <a:ln w="12700">
            <a:solidFill>
              <a:srgbClr val="E8F7F5"/>
            </a:solidFill>
            <a:prstDash val="solid"/>
          </a:ln>
        </p:spPr>
      </p:sp>
      <p:sp>
        <p:nvSpPr>
          <p:cNvPr id="13" name="Text 11"/>
          <p:cNvSpPr/>
          <p:nvPr/>
        </p:nvSpPr>
        <p:spPr>
          <a:xfrm>
            <a:off x="2505456" y="2921508"/>
            <a:ext cx="1133856" cy="164592"/>
          </a:xfrm>
          <a:prstGeom prst="rect">
            <a:avLst/>
          </a:prstGeom>
          <a:noFill/>
          <a:ln/>
        </p:spPr>
        <p:txBody>
          <a:bodyPr wrap="square" lIns="0" tIns="0" rIns="0" bIns="0" rtlCol="0" anchor="ctr"/>
          <a:lstStyle/>
          <a:p>
            <a:pPr marL="0" indent="0" algn="ctr">
              <a:buNone/>
            </a:pPr>
            <a:r>
              <a:rPr lang="en-US" sz="1000" b="1" dirty="0">
                <a:solidFill>
                  <a:srgbClr val="18A7A0"/>
                </a:solidFill>
                <a:latin typeface="Times New Roman" panose="02020603050405020304" pitchFamily="18" charset="0"/>
                <a:cs typeface="Times New Roman" panose="02020603050405020304" pitchFamily="18" charset="0"/>
              </a:rPr>
              <a:t>Room ID</a:t>
            </a:r>
            <a:endParaRPr lang="en-US" sz="1000" dirty="0">
              <a:latin typeface="Times New Roman" panose="02020603050405020304" pitchFamily="18" charset="0"/>
              <a:cs typeface="Times New Roman" panose="02020603050405020304" pitchFamily="18" charset="0"/>
            </a:endParaRPr>
          </a:p>
        </p:txBody>
      </p:sp>
      <p:sp>
        <p:nvSpPr>
          <p:cNvPr id="14" name="Shape 12"/>
          <p:cNvSpPr/>
          <p:nvPr/>
        </p:nvSpPr>
        <p:spPr>
          <a:xfrm>
            <a:off x="987552" y="3511296"/>
            <a:ext cx="1280160" cy="329184"/>
          </a:xfrm>
          <a:prstGeom prst="roundRect">
            <a:avLst>
              <a:gd name="adj" fmla="val 50000"/>
            </a:avLst>
          </a:prstGeom>
          <a:solidFill>
            <a:srgbClr val="EDF2FF"/>
          </a:solidFill>
          <a:ln w="12700">
            <a:solidFill>
              <a:srgbClr val="EDF2FF"/>
            </a:solidFill>
            <a:prstDash val="solid"/>
          </a:ln>
        </p:spPr>
      </p:sp>
      <p:sp>
        <p:nvSpPr>
          <p:cNvPr id="15" name="Text 13"/>
          <p:cNvSpPr/>
          <p:nvPr/>
        </p:nvSpPr>
        <p:spPr>
          <a:xfrm>
            <a:off x="1060704" y="3579876"/>
            <a:ext cx="1133856" cy="164592"/>
          </a:xfrm>
          <a:prstGeom prst="rect">
            <a:avLst/>
          </a:prstGeom>
          <a:noFill/>
          <a:ln/>
        </p:spPr>
        <p:txBody>
          <a:bodyPr wrap="square" lIns="0" tIns="0" rIns="0" bIns="0" rtlCol="0" anchor="ctr"/>
          <a:lstStyle/>
          <a:p>
            <a:pPr marL="0" indent="0" algn="ctr">
              <a:buNone/>
            </a:pPr>
            <a:r>
              <a:rPr lang="en-US" sz="1000" b="1" dirty="0">
                <a:solidFill>
                  <a:srgbClr val="3F6ED8"/>
                </a:solidFill>
                <a:latin typeface="Times New Roman" panose="02020603050405020304" pitchFamily="18" charset="0"/>
                <a:cs typeface="Times New Roman" panose="02020603050405020304" pitchFamily="18" charset="0"/>
              </a:rPr>
              <a:t>Group size</a:t>
            </a:r>
            <a:endParaRPr lang="en-US" sz="1000" dirty="0">
              <a:latin typeface="Times New Roman" panose="02020603050405020304" pitchFamily="18" charset="0"/>
              <a:cs typeface="Times New Roman" panose="02020603050405020304" pitchFamily="18" charset="0"/>
            </a:endParaRPr>
          </a:p>
        </p:txBody>
      </p:sp>
      <p:sp>
        <p:nvSpPr>
          <p:cNvPr id="16" name="Shape 14"/>
          <p:cNvSpPr/>
          <p:nvPr/>
        </p:nvSpPr>
        <p:spPr>
          <a:xfrm>
            <a:off x="2432304" y="3511296"/>
            <a:ext cx="1280160" cy="329184"/>
          </a:xfrm>
          <a:prstGeom prst="roundRect">
            <a:avLst>
              <a:gd name="adj" fmla="val 50000"/>
            </a:avLst>
          </a:prstGeom>
          <a:solidFill>
            <a:srgbClr val="E8F7F5"/>
          </a:solidFill>
          <a:ln w="12700">
            <a:solidFill>
              <a:srgbClr val="E8F7F5"/>
            </a:solidFill>
            <a:prstDash val="solid"/>
          </a:ln>
        </p:spPr>
      </p:sp>
      <p:sp>
        <p:nvSpPr>
          <p:cNvPr id="17" name="Text 15"/>
          <p:cNvSpPr/>
          <p:nvPr/>
        </p:nvSpPr>
        <p:spPr>
          <a:xfrm>
            <a:off x="2505456" y="3579876"/>
            <a:ext cx="1133856" cy="164592"/>
          </a:xfrm>
          <a:prstGeom prst="rect">
            <a:avLst/>
          </a:prstGeom>
          <a:noFill/>
          <a:ln/>
        </p:spPr>
        <p:txBody>
          <a:bodyPr wrap="square" lIns="0" tIns="0" rIns="0" bIns="0" rtlCol="0" anchor="ctr"/>
          <a:lstStyle/>
          <a:p>
            <a:pPr marL="0" indent="0" algn="ctr">
              <a:buNone/>
            </a:pPr>
            <a:r>
              <a:rPr lang="en-US" sz="1000" b="1" dirty="0">
                <a:solidFill>
                  <a:srgbClr val="18A7A0"/>
                </a:solidFill>
                <a:latin typeface="Times New Roman" panose="02020603050405020304" pitchFamily="18" charset="0"/>
                <a:cs typeface="Times New Roman" panose="02020603050405020304" pitchFamily="18" charset="0"/>
              </a:rPr>
              <a:t>Physical capacity</a:t>
            </a:r>
            <a:endParaRPr lang="en-US" sz="1000" dirty="0">
              <a:latin typeface="Times New Roman" panose="02020603050405020304" pitchFamily="18" charset="0"/>
              <a:cs typeface="Times New Roman" panose="02020603050405020304" pitchFamily="18" charset="0"/>
            </a:endParaRPr>
          </a:p>
        </p:txBody>
      </p:sp>
      <p:sp>
        <p:nvSpPr>
          <p:cNvPr id="18" name="Shape 16"/>
          <p:cNvSpPr/>
          <p:nvPr/>
        </p:nvSpPr>
        <p:spPr>
          <a:xfrm>
            <a:off x="987552" y="4169664"/>
            <a:ext cx="1280160" cy="329184"/>
          </a:xfrm>
          <a:prstGeom prst="roundRect">
            <a:avLst>
              <a:gd name="adj" fmla="val 50000"/>
            </a:avLst>
          </a:prstGeom>
          <a:solidFill>
            <a:srgbClr val="EDF2FF"/>
          </a:solidFill>
          <a:ln w="12700">
            <a:solidFill>
              <a:srgbClr val="EDF2FF"/>
            </a:solidFill>
            <a:prstDash val="solid"/>
          </a:ln>
        </p:spPr>
      </p:sp>
      <p:sp>
        <p:nvSpPr>
          <p:cNvPr id="19" name="Text 17"/>
          <p:cNvSpPr/>
          <p:nvPr/>
        </p:nvSpPr>
        <p:spPr>
          <a:xfrm>
            <a:off x="1060704" y="4238244"/>
            <a:ext cx="1133856" cy="164592"/>
          </a:xfrm>
          <a:prstGeom prst="rect">
            <a:avLst/>
          </a:prstGeom>
          <a:noFill/>
          <a:ln/>
        </p:spPr>
        <p:txBody>
          <a:bodyPr wrap="square" lIns="0" tIns="0" rIns="0" bIns="0" rtlCol="0" anchor="ctr"/>
          <a:lstStyle/>
          <a:p>
            <a:pPr marL="0" indent="0" algn="ctr">
              <a:buNone/>
            </a:pPr>
            <a:r>
              <a:rPr lang="en-US" sz="1000" b="1" dirty="0">
                <a:solidFill>
                  <a:srgbClr val="3F6ED8"/>
                </a:solidFill>
                <a:latin typeface="Times New Roman" panose="02020603050405020304" pitchFamily="18" charset="0"/>
                <a:cs typeface="Times New Roman" panose="02020603050405020304" pitchFamily="18" charset="0"/>
              </a:rPr>
              <a:t>Exam capacity</a:t>
            </a:r>
            <a:endParaRPr lang="en-US" sz="1000" dirty="0">
              <a:latin typeface="Times New Roman" panose="02020603050405020304" pitchFamily="18" charset="0"/>
              <a:cs typeface="Times New Roman" panose="02020603050405020304" pitchFamily="18" charset="0"/>
            </a:endParaRPr>
          </a:p>
        </p:txBody>
      </p:sp>
      <p:sp>
        <p:nvSpPr>
          <p:cNvPr id="20" name="Text 18"/>
          <p:cNvSpPr/>
          <p:nvPr/>
        </p:nvSpPr>
        <p:spPr>
          <a:xfrm>
            <a:off x="987552" y="5010912"/>
            <a:ext cx="2971800" cy="530352"/>
          </a:xfrm>
          <a:prstGeom prst="rect">
            <a:avLst/>
          </a:prstGeom>
          <a:noFill/>
          <a:ln/>
        </p:spPr>
        <p:txBody>
          <a:bodyPr wrap="square" lIns="0" tIns="0" rIns="0" bIns="0" rtlCol="0" anchor="ctr"/>
          <a:lstStyle/>
          <a:p>
            <a:pPr marL="0" indent="0" algn="ctr">
              <a:buNone/>
            </a:pPr>
            <a:r>
              <a:rPr lang="en-US" sz="1250" b="1" dirty="0">
                <a:solidFill>
                  <a:srgbClr val="2D9D78"/>
                </a:solidFill>
                <a:latin typeface="Times New Roman" panose="02020603050405020304" pitchFamily="18" charset="0"/>
                <a:cs typeface="Times New Roman" panose="02020603050405020304" pitchFamily="18" charset="0"/>
              </a:rPr>
              <a:t>No student-level or personally identifiable information is used.</a:t>
            </a:r>
            <a:endParaRPr lang="en-US" sz="1250" dirty="0">
              <a:latin typeface="Times New Roman" panose="02020603050405020304" pitchFamily="18" charset="0"/>
              <a:cs typeface="Times New Roman" panose="02020603050405020304" pitchFamily="18" charset="0"/>
            </a:endParaRPr>
          </a:p>
        </p:txBody>
      </p:sp>
      <p:sp>
        <p:nvSpPr>
          <p:cNvPr id="21" name="Shape 19"/>
          <p:cNvSpPr/>
          <p:nvPr/>
        </p:nvSpPr>
        <p:spPr>
          <a:xfrm>
            <a:off x="4727448" y="1325880"/>
            <a:ext cx="3017520" cy="4526280"/>
          </a:xfrm>
          <a:prstGeom prst="roundRect">
            <a:avLst>
              <a:gd name="adj" fmla="val 3636"/>
            </a:avLst>
          </a:prstGeom>
          <a:solidFill>
            <a:srgbClr val="E8F7F5"/>
          </a:solidFill>
          <a:ln w="12700">
            <a:solidFill>
              <a:srgbClr val="CBE9E5"/>
            </a:solidFill>
            <a:prstDash val="solid"/>
          </a:ln>
        </p:spPr>
      </p:sp>
      <p:sp>
        <p:nvSpPr>
          <p:cNvPr id="22" name="Text 20"/>
          <p:cNvSpPr/>
          <p:nvPr/>
        </p:nvSpPr>
        <p:spPr>
          <a:xfrm>
            <a:off x="5047488" y="1645920"/>
            <a:ext cx="2011680" cy="320040"/>
          </a:xfrm>
          <a:prstGeom prst="rect">
            <a:avLst/>
          </a:prstGeom>
          <a:noFill/>
          <a:ln/>
        </p:spPr>
        <p:txBody>
          <a:bodyPr wrap="square" lIns="0" tIns="0" rIns="0" bIns="0" rtlCol="0" anchor="ctr"/>
          <a:lstStyle/>
          <a:p>
            <a:pPr marL="0" indent="0">
              <a:buNone/>
            </a:pPr>
            <a:r>
              <a:rPr lang="en-US" sz="1800" b="1" dirty="0">
                <a:solidFill>
                  <a:srgbClr val="18A7A0"/>
                </a:solidFill>
                <a:latin typeface="Times New Roman" panose="02020603050405020304" pitchFamily="18" charset="0"/>
                <a:cs typeface="Times New Roman" panose="02020603050405020304" pitchFamily="18" charset="0"/>
              </a:rPr>
              <a:t>Evaluation metrics</a:t>
            </a:r>
            <a:endParaRPr lang="en-US" sz="1800" dirty="0">
              <a:latin typeface="Times New Roman" panose="02020603050405020304" pitchFamily="18" charset="0"/>
              <a:cs typeface="Times New Roman" panose="02020603050405020304" pitchFamily="18" charset="0"/>
            </a:endParaRPr>
          </a:p>
        </p:txBody>
      </p:sp>
      <p:sp>
        <p:nvSpPr>
          <p:cNvPr id="23" name="Shape 21"/>
          <p:cNvSpPr/>
          <p:nvPr/>
        </p:nvSpPr>
        <p:spPr>
          <a:xfrm>
            <a:off x="5084064" y="2304288"/>
            <a:ext cx="402336" cy="402336"/>
          </a:xfrm>
          <a:prstGeom prst="ellipse">
            <a:avLst/>
          </a:prstGeom>
          <a:solidFill>
            <a:srgbClr val="18A7A0"/>
          </a:solidFill>
          <a:ln w="12700">
            <a:solidFill>
              <a:srgbClr val="18A7A0"/>
            </a:solidFill>
            <a:prstDash val="solid"/>
          </a:ln>
        </p:spPr>
      </p:sp>
      <p:sp>
        <p:nvSpPr>
          <p:cNvPr id="24" name="Text 22"/>
          <p:cNvSpPr/>
          <p:nvPr/>
        </p:nvSpPr>
        <p:spPr>
          <a:xfrm>
            <a:off x="5193792" y="2395728"/>
            <a:ext cx="182880" cy="137160"/>
          </a:xfrm>
          <a:prstGeom prst="rect">
            <a:avLst/>
          </a:prstGeom>
          <a:noFill/>
          <a:ln/>
        </p:spPr>
        <p:txBody>
          <a:bodyPr wrap="square" lIns="0" tIns="0" rIns="0" bIns="0" rtlCol="0" anchor="ctr"/>
          <a:lstStyle/>
          <a:p>
            <a:pPr marL="0" indent="0" algn="ctr">
              <a:buNone/>
            </a:pPr>
            <a:r>
              <a:rPr lang="en-US" sz="1100" b="1" dirty="0">
                <a:solidFill>
                  <a:srgbClr val="FFFFFF"/>
                </a:solidFill>
                <a:latin typeface="Times New Roman" panose="02020603050405020304" pitchFamily="18" charset="0"/>
                <a:cs typeface="Times New Roman" panose="02020603050405020304" pitchFamily="18" charset="0"/>
              </a:rPr>
              <a:t>1</a:t>
            </a:r>
            <a:endParaRPr lang="en-US" sz="1100" dirty="0">
              <a:latin typeface="Times New Roman" panose="02020603050405020304" pitchFamily="18" charset="0"/>
              <a:cs typeface="Times New Roman" panose="02020603050405020304" pitchFamily="18" charset="0"/>
            </a:endParaRPr>
          </a:p>
        </p:txBody>
      </p:sp>
      <p:sp>
        <p:nvSpPr>
          <p:cNvPr id="25" name="Text 23"/>
          <p:cNvSpPr/>
          <p:nvPr/>
        </p:nvSpPr>
        <p:spPr>
          <a:xfrm>
            <a:off x="5687568" y="2322576"/>
            <a:ext cx="1600200" cy="320040"/>
          </a:xfrm>
          <a:prstGeom prst="rect">
            <a:avLst/>
          </a:prstGeom>
          <a:noFill/>
          <a:ln/>
        </p:spPr>
        <p:txBody>
          <a:bodyPr wrap="square" lIns="0" tIns="0" rIns="0" bIns="0" rtlCol="0" anchor="ctr"/>
          <a:lstStyle/>
          <a:p>
            <a:pPr marL="0" indent="0">
              <a:buNone/>
            </a:pPr>
            <a:r>
              <a:rPr lang="en-US" sz="1350" b="1" dirty="0">
                <a:solidFill>
                  <a:srgbClr val="12304A"/>
                </a:solidFill>
                <a:latin typeface="Times New Roman" panose="02020603050405020304" pitchFamily="18" charset="0"/>
                <a:cs typeface="Times New Roman" panose="02020603050405020304" pitchFamily="18" charset="0"/>
              </a:rPr>
              <a:t>Room reduction</a:t>
            </a:r>
            <a:endParaRPr lang="en-US" sz="1350" dirty="0">
              <a:latin typeface="Times New Roman" panose="02020603050405020304" pitchFamily="18" charset="0"/>
              <a:cs typeface="Times New Roman" panose="02020603050405020304" pitchFamily="18" charset="0"/>
            </a:endParaRPr>
          </a:p>
        </p:txBody>
      </p:sp>
      <p:sp>
        <p:nvSpPr>
          <p:cNvPr id="26" name="Shape 24"/>
          <p:cNvSpPr/>
          <p:nvPr/>
        </p:nvSpPr>
        <p:spPr>
          <a:xfrm>
            <a:off x="5084064" y="3182112"/>
            <a:ext cx="402336" cy="402336"/>
          </a:xfrm>
          <a:prstGeom prst="ellipse">
            <a:avLst/>
          </a:prstGeom>
          <a:solidFill>
            <a:srgbClr val="18A7A0"/>
          </a:solidFill>
          <a:ln w="12700">
            <a:solidFill>
              <a:srgbClr val="18A7A0"/>
            </a:solidFill>
            <a:prstDash val="solid"/>
          </a:ln>
        </p:spPr>
      </p:sp>
      <p:sp>
        <p:nvSpPr>
          <p:cNvPr id="27" name="Text 25"/>
          <p:cNvSpPr/>
          <p:nvPr/>
        </p:nvSpPr>
        <p:spPr>
          <a:xfrm>
            <a:off x="5193792" y="3273552"/>
            <a:ext cx="182880" cy="137160"/>
          </a:xfrm>
          <a:prstGeom prst="rect">
            <a:avLst/>
          </a:prstGeom>
          <a:noFill/>
          <a:ln/>
        </p:spPr>
        <p:txBody>
          <a:bodyPr wrap="square" lIns="0" tIns="0" rIns="0" bIns="0" rtlCol="0" anchor="ctr"/>
          <a:lstStyle/>
          <a:p>
            <a:pPr marL="0" indent="0" algn="ctr">
              <a:buNone/>
            </a:pPr>
            <a:r>
              <a:rPr lang="en-US" sz="1100" b="1" dirty="0">
                <a:solidFill>
                  <a:srgbClr val="FFFFFF"/>
                </a:solidFill>
                <a:latin typeface="Times New Roman" panose="02020603050405020304" pitchFamily="18" charset="0"/>
                <a:cs typeface="Times New Roman" panose="02020603050405020304" pitchFamily="18" charset="0"/>
              </a:rPr>
              <a:t>2</a:t>
            </a:r>
            <a:endParaRPr lang="en-US" sz="1100" dirty="0">
              <a:latin typeface="Times New Roman" panose="02020603050405020304" pitchFamily="18" charset="0"/>
              <a:cs typeface="Times New Roman" panose="02020603050405020304" pitchFamily="18" charset="0"/>
            </a:endParaRPr>
          </a:p>
        </p:txBody>
      </p:sp>
      <p:sp>
        <p:nvSpPr>
          <p:cNvPr id="28" name="Text 26"/>
          <p:cNvSpPr/>
          <p:nvPr/>
        </p:nvSpPr>
        <p:spPr>
          <a:xfrm>
            <a:off x="5687568" y="3200400"/>
            <a:ext cx="1600200" cy="320040"/>
          </a:xfrm>
          <a:prstGeom prst="rect">
            <a:avLst/>
          </a:prstGeom>
          <a:noFill/>
          <a:ln/>
        </p:spPr>
        <p:txBody>
          <a:bodyPr wrap="square" lIns="0" tIns="0" rIns="0" bIns="0" rtlCol="0" anchor="ctr"/>
          <a:lstStyle/>
          <a:p>
            <a:pPr marL="0" indent="0">
              <a:buNone/>
            </a:pPr>
            <a:r>
              <a:rPr lang="en-US" sz="1350" b="1" dirty="0">
                <a:solidFill>
                  <a:srgbClr val="12304A"/>
                </a:solidFill>
                <a:latin typeface="Times New Roman" panose="02020603050405020304" pitchFamily="18" charset="0"/>
                <a:cs typeface="Times New Roman" panose="02020603050405020304" pitchFamily="18" charset="0"/>
              </a:rPr>
              <a:t>Avg. physical utilization</a:t>
            </a:r>
            <a:endParaRPr lang="en-US" sz="1350" dirty="0">
              <a:latin typeface="Times New Roman" panose="02020603050405020304" pitchFamily="18" charset="0"/>
              <a:cs typeface="Times New Roman" panose="02020603050405020304" pitchFamily="18" charset="0"/>
            </a:endParaRPr>
          </a:p>
        </p:txBody>
      </p:sp>
      <p:sp>
        <p:nvSpPr>
          <p:cNvPr id="29" name="Shape 27"/>
          <p:cNvSpPr/>
          <p:nvPr/>
        </p:nvSpPr>
        <p:spPr>
          <a:xfrm>
            <a:off x="5084064" y="4059936"/>
            <a:ext cx="402336" cy="402336"/>
          </a:xfrm>
          <a:prstGeom prst="ellipse">
            <a:avLst/>
          </a:prstGeom>
          <a:solidFill>
            <a:srgbClr val="18A7A0"/>
          </a:solidFill>
          <a:ln w="12700">
            <a:solidFill>
              <a:srgbClr val="18A7A0"/>
            </a:solidFill>
            <a:prstDash val="solid"/>
          </a:ln>
        </p:spPr>
      </p:sp>
      <p:sp>
        <p:nvSpPr>
          <p:cNvPr id="30" name="Text 28"/>
          <p:cNvSpPr/>
          <p:nvPr/>
        </p:nvSpPr>
        <p:spPr>
          <a:xfrm>
            <a:off x="5193792" y="4151376"/>
            <a:ext cx="182880" cy="137160"/>
          </a:xfrm>
          <a:prstGeom prst="rect">
            <a:avLst/>
          </a:prstGeom>
          <a:noFill/>
          <a:ln/>
        </p:spPr>
        <p:txBody>
          <a:bodyPr wrap="square" lIns="0" tIns="0" rIns="0" bIns="0" rtlCol="0" anchor="ctr"/>
          <a:lstStyle/>
          <a:p>
            <a:pPr marL="0" indent="0" algn="ctr">
              <a:buNone/>
            </a:pPr>
            <a:r>
              <a:rPr lang="en-US" sz="1100" b="1" dirty="0">
                <a:solidFill>
                  <a:srgbClr val="FFFFFF"/>
                </a:solidFill>
                <a:latin typeface="Times New Roman" panose="02020603050405020304" pitchFamily="18" charset="0"/>
                <a:cs typeface="Times New Roman" panose="02020603050405020304" pitchFamily="18" charset="0"/>
              </a:rPr>
              <a:t>3</a:t>
            </a:r>
            <a:endParaRPr lang="en-US" sz="1100" dirty="0">
              <a:latin typeface="Times New Roman" panose="02020603050405020304" pitchFamily="18" charset="0"/>
              <a:cs typeface="Times New Roman" panose="02020603050405020304" pitchFamily="18" charset="0"/>
            </a:endParaRPr>
          </a:p>
        </p:txBody>
      </p:sp>
      <p:sp>
        <p:nvSpPr>
          <p:cNvPr id="31" name="Text 29"/>
          <p:cNvSpPr/>
          <p:nvPr/>
        </p:nvSpPr>
        <p:spPr>
          <a:xfrm>
            <a:off x="5687568" y="4078224"/>
            <a:ext cx="1600200" cy="320040"/>
          </a:xfrm>
          <a:prstGeom prst="rect">
            <a:avLst/>
          </a:prstGeom>
          <a:noFill/>
          <a:ln/>
        </p:spPr>
        <p:txBody>
          <a:bodyPr wrap="square" lIns="0" tIns="0" rIns="0" bIns="0" rtlCol="0" anchor="ctr"/>
          <a:lstStyle/>
          <a:p>
            <a:pPr marL="0" indent="0">
              <a:buNone/>
            </a:pPr>
            <a:r>
              <a:rPr lang="en-US" sz="1350" b="1" dirty="0">
                <a:solidFill>
                  <a:srgbClr val="12304A"/>
                </a:solidFill>
                <a:latin typeface="Times New Roman" panose="02020603050405020304" pitchFamily="18" charset="0"/>
                <a:cs typeface="Times New Roman" panose="02020603050405020304" pitchFamily="18" charset="0"/>
              </a:rPr>
              <a:t>Runtime</a:t>
            </a:r>
            <a:endParaRPr lang="en-US" sz="1350" dirty="0">
              <a:latin typeface="Times New Roman" panose="02020603050405020304" pitchFamily="18" charset="0"/>
              <a:cs typeface="Times New Roman" panose="02020603050405020304" pitchFamily="18" charset="0"/>
            </a:endParaRPr>
          </a:p>
        </p:txBody>
      </p:sp>
      <p:sp>
        <p:nvSpPr>
          <p:cNvPr id="32" name="Text 30"/>
          <p:cNvSpPr/>
          <p:nvPr/>
        </p:nvSpPr>
        <p:spPr>
          <a:xfrm>
            <a:off x="5102352" y="5184648"/>
            <a:ext cx="2240280" cy="256032"/>
          </a:xfrm>
          <a:prstGeom prst="rect">
            <a:avLst/>
          </a:prstGeom>
          <a:noFill/>
          <a:ln/>
        </p:spPr>
        <p:txBody>
          <a:bodyPr wrap="square" lIns="0" tIns="0" rIns="0" bIns="0" rtlCol="0" anchor="ctr"/>
          <a:lstStyle/>
          <a:p>
            <a:pPr marL="0" indent="0" algn="ctr">
              <a:buNone/>
            </a:pPr>
            <a:r>
              <a:rPr lang="en-US" sz="1230" b="1" dirty="0">
                <a:solidFill>
                  <a:srgbClr val="F39C4A"/>
                </a:solidFill>
                <a:latin typeface="Times New Roman" panose="02020603050405020304" pitchFamily="18" charset="0"/>
                <a:cs typeface="Times New Roman" panose="02020603050405020304" pitchFamily="18" charset="0"/>
              </a:rPr>
              <a:t>No cross-campus reassignment</a:t>
            </a:r>
            <a:endParaRPr lang="en-US" sz="1230" dirty="0">
              <a:latin typeface="Times New Roman" panose="02020603050405020304" pitchFamily="18" charset="0"/>
              <a:cs typeface="Times New Roman" panose="02020603050405020304" pitchFamily="18" charset="0"/>
            </a:endParaRPr>
          </a:p>
        </p:txBody>
      </p:sp>
      <p:sp>
        <p:nvSpPr>
          <p:cNvPr id="33" name="Shape 31"/>
          <p:cNvSpPr/>
          <p:nvPr/>
        </p:nvSpPr>
        <p:spPr>
          <a:xfrm>
            <a:off x="7973568" y="1325880"/>
            <a:ext cx="3328416" cy="4526280"/>
          </a:xfrm>
          <a:prstGeom prst="roundRect">
            <a:avLst>
              <a:gd name="adj" fmla="val 3297"/>
            </a:avLst>
          </a:prstGeom>
          <a:solidFill>
            <a:srgbClr val="FFFFFF"/>
          </a:solidFill>
          <a:ln w="12700">
            <a:solidFill>
              <a:srgbClr val="DCE4EC"/>
            </a:solidFill>
            <a:prstDash val="solid"/>
          </a:ln>
        </p:spPr>
      </p:sp>
      <p:sp>
        <p:nvSpPr>
          <p:cNvPr id="34" name="Text 32"/>
          <p:cNvSpPr/>
          <p:nvPr/>
        </p:nvSpPr>
        <p:spPr>
          <a:xfrm>
            <a:off x="8275320" y="1645920"/>
            <a:ext cx="2011680" cy="320040"/>
          </a:xfrm>
          <a:prstGeom prst="rect">
            <a:avLst/>
          </a:prstGeom>
          <a:noFill/>
          <a:ln/>
        </p:spPr>
        <p:txBody>
          <a:bodyPr wrap="square" lIns="0" tIns="0" rIns="0" bIns="0" rtlCol="0" anchor="ctr"/>
          <a:lstStyle/>
          <a:p>
            <a:pPr marL="0" indent="0">
              <a:buNone/>
            </a:pPr>
            <a:r>
              <a:rPr lang="en-US" sz="1800" b="1" dirty="0">
                <a:solidFill>
                  <a:srgbClr val="F39C4A"/>
                </a:solidFill>
                <a:latin typeface="Times New Roman" panose="02020603050405020304" pitchFamily="18" charset="0"/>
                <a:cs typeface="Times New Roman" panose="02020603050405020304" pitchFamily="18" charset="0"/>
              </a:rPr>
              <a:t>ILP implementation</a:t>
            </a:r>
            <a:endParaRPr lang="en-US" sz="1800" dirty="0">
              <a:latin typeface="Times New Roman" panose="02020603050405020304" pitchFamily="18" charset="0"/>
              <a:cs typeface="Times New Roman" panose="02020603050405020304" pitchFamily="18" charset="0"/>
            </a:endParaRPr>
          </a:p>
        </p:txBody>
      </p:sp>
      <p:sp>
        <p:nvSpPr>
          <p:cNvPr id="35" name="Text 33"/>
          <p:cNvSpPr/>
          <p:nvPr/>
        </p:nvSpPr>
        <p:spPr>
          <a:xfrm>
            <a:off x="8284464" y="2221992"/>
            <a:ext cx="2331720" cy="1097280"/>
          </a:xfrm>
          <a:prstGeom prst="rect">
            <a:avLst/>
          </a:prstGeom>
          <a:noFill/>
          <a:ln/>
        </p:spPr>
        <p:txBody>
          <a:bodyPr wrap="square" lIns="0" tIns="0" rIns="0" bIns="0" rtlCol="0" anchor="ctr"/>
          <a:lstStyle/>
          <a:p>
            <a:pPr marL="0" indent="0" algn="ctr">
              <a:buNone/>
            </a:pPr>
            <a:r>
              <a:rPr lang="en-US" sz="1600" b="1" dirty="0">
                <a:solidFill>
                  <a:srgbClr val="12304A"/>
                </a:solidFill>
                <a:latin typeface="Times New Roman" panose="02020603050405020304" pitchFamily="18" charset="0"/>
                <a:cs typeface="Times New Roman" panose="02020603050405020304" pitchFamily="18" charset="0"/>
              </a:rPr>
              <a:t>Python 3.12.7</a:t>
            </a:r>
            <a:endParaRPr lang="en-US" sz="1600" dirty="0">
              <a:latin typeface="Times New Roman" panose="02020603050405020304" pitchFamily="18" charset="0"/>
              <a:cs typeface="Times New Roman" panose="02020603050405020304" pitchFamily="18" charset="0"/>
            </a:endParaRPr>
          </a:p>
          <a:p>
            <a:pPr marL="0" indent="0" algn="ctr">
              <a:buNone/>
            </a:pPr>
            <a:r>
              <a:rPr lang="en-US" sz="1600" b="1" dirty="0">
                <a:solidFill>
                  <a:srgbClr val="12304A"/>
                </a:solidFill>
                <a:latin typeface="Times New Roman" panose="02020603050405020304" pitchFamily="18" charset="0"/>
                <a:cs typeface="Times New Roman" panose="02020603050405020304" pitchFamily="18" charset="0"/>
              </a:rPr>
              <a:t>PuLP 3.3.0</a:t>
            </a:r>
            <a:endParaRPr lang="en-US" sz="1600" dirty="0">
              <a:latin typeface="Times New Roman" panose="02020603050405020304" pitchFamily="18" charset="0"/>
              <a:cs typeface="Times New Roman" panose="02020603050405020304" pitchFamily="18" charset="0"/>
            </a:endParaRPr>
          </a:p>
          <a:p>
            <a:pPr marL="0" indent="0" algn="ctr">
              <a:buNone/>
            </a:pPr>
            <a:r>
              <a:rPr lang="en-US" sz="1600" b="1" dirty="0">
                <a:solidFill>
                  <a:srgbClr val="12304A"/>
                </a:solidFill>
                <a:latin typeface="Times New Roman" panose="02020603050405020304" pitchFamily="18" charset="0"/>
                <a:cs typeface="Times New Roman" panose="02020603050405020304" pitchFamily="18" charset="0"/>
              </a:rPr>
              <a:t>CBC 2.10.3</a:t>
            </a:r>
            <a:endParaRPr lang="en-US" sz="1600" dirty="0">
              <a:latin typeface="Times New Roman" panose="02020603050405020304" pitchFamily="18" charset="0"/>
              <a:cs typeface="Times New Roman" panose="02020603050405020304" pitchFamily="18" charset="0"/>
            </a:endParaRPr>
          </a:p>
        </p:txBody>
      </p:sp>
      <p:sp>
        <p:nvSpPr>
          <p:cNvPr id="36" name="Shape 34"/>
          <p:cNvSpPr/>
          <p:nvPr/>
        </p:nvSpPr>
        <p:spPr>
          <a:xfrm>
            <a:off x="8430768" y="3593592"/>
            <a:ext cx="2011680" cy="0"/>
          </a:xfrm>
          <a:prstGeom prst="line">
            <a:avLst/>
          </a:prstGeom>
          <a:noFill/>
          <a:ln w="15240">
            <a:solidFill>
              <a:srgbClr val="DDE4EB"/>
            </a:solidFill>
            <a:prstDash val="solid"/>
          </a:ln>
        </p:spPr>
      </p:sp>
      <p:sp>
        <p:nvSpPr>
          <p:cNvPr id="37" name="Text 35"/>
          <p:cNvSpPr/>
          <p:nvPr/>
        </p:nvSpPr>
        <p:spPr>
          <a:xfrm>
            <a:off x="8284464" y="3858768"/>
            <a:ext cx="2331720" cy="658368"/>
          </a:xfrm>
          <a:prstGeom prst="rect">
            <a:avLst/>
          </a:prstGeom>
          <a:noFill/>
          <a:ln/>
        </p:spPr>
        <p:txBody>
          <a:bodyPr wrap="square" lIns="0" tIns="0" rIns="0" bIns="0" rtlCol="0" anchor="ctr"/>
          <a:lstStyle/>
          <a:p>
            <a:pPr marL="0" indent="0" algn="ctr">
              <a:buNone/>
            </a:pPr>
            <a:r>
              <a:rPr lang="en-US" sz="1800" b="1" dirty="0">
                <a:solidFill>
                  <a:srgbClr val="D94B4B"/>
                </a:solidFill>
                <a:latin typeface="Times New Roman" panose="02020603050405020304" pitchFamily="18" charset="0"/>
                <a:cs typeface="Times New Roman" panose="02020603050405020304" pitchFamily="18" charset="0"/>
              </a:rPr>
              <a:t>900 s time limit</a:t>
            </a:r>
            <a:endParaRPr lang="en-US" sz="1800" dirty="0">
              <a:latin typeface="Times New Roman" panose="02020603050405020304" pitchFamily="18" charset="0"/>
              <a:cs typeface="Times New Roman" panose="02020603050405020304" pitchFamily="18" charset="0"/>
            </a:endParaRPr>
          </a:p>
          <a:p>
            <a:pPr marL="0" indent="0" algn="ctr">
              <a:buNone/>
            </a:pPr>
            <a:r>
              <a:rPr lang="en-US" sz="1800" b="1" dirty="0">
                <a:solidFill>
                  <a:srgbClr val="D94B4B"/>
                </a:solidFill>
                <a:latin typeface="Times New Roman" panose="02020603050405020304" pitchFamily="18" charset="0"/>
                <a:cs typeface="Times New Roman" panose="02020603050405020304" pitchFamily="18" charset="0"/>
              </a:rPr>
              <a:t>per session</a:t>
            </a:r>
            <a:endParaRPr lang="en-US" sz="1800" dirty="0">
              <a:latin typeface="Times New Roman" panose="02020603050405020304" pitchFamily="18" charset="0"/>
              <a:cs typeface="Times New Roman" panose="02020603050405020304" pitchFamily="18" charset="0"/>
            </a:endParaRPr>
          </a:p>
        </p:txBody>
      </p:sp>
      <p:sp>
        <p:nvSpPr>
          <p:cNvPr id="38" name="Text 36"/>
          <p:cNvSpPr/>
          <p:nvPr/>
        </p:nvSpPr>
        <p:spPr>
          <a:xfrm>
            <a:off x="8284464" y="4965192"/>
            <a:ext cx="2331720" cy="502920"/>
          </a:xfrm>
          <a:prstGeom prst="rect">
            <a:avLst/>
          </a:prstGeom>
          <a:noFill/>
          <a:ln/>
        </p:spPr>
        <p:txBody>
          <a:bodyPr wrap="square" lIns="0" tIns="0" rIns="0" bIns="0" rtlCol="0" anchor="ctr"/>
          <a:lstStyle/>
          <a:p>
            <a:pPr marL="0" indent="0" algn="ctr">
              <a:buNone/>
            </a:pPr>
            <a:r>
              <a:rPr lang="en-US" sz="1150" dirty="0">
                <a:solidFill>
                  <a:srgbClr val="617184"/>
                </a:solidFill>
                <a:latin typeface="Times New Roman" panose="02020603050405020304" pitchFamily="18" charset="0"/>
                <a:cs typeface="Times New Roman" panose="02020603050405020304" pitchFamily="18" charset="0"/>
              </a:rPr>
              <a:t>Apple M4 • 10 cores • 16 GB RAM</a:t>
            </a:r>
            <a:endParaRPr lang="en-US" sz="1150" dirty="0">
              <a:latin typeface="Times New Roman" panose="02020603050405020304" pitchFamily="18" charset="0"/>
              <a:cs typeface="Times New Roman" panose="02020603050405020304" pitchFamily="18" charset="0"/>
            </a:endParaRPr>
          </a:p>
        </p:txBody>
      </p:sp>
      <p:sp>
        <p:nvSpPr>
          <p:cNvPr id="40" name="Slide Number Placeholder 0"/>
          <p:cNvSpPr>
            <a:spLocks noGrp="1"/>
          </p:cNvSpPr>
          <p:nvPr>
            <p:ph type="sldNum" sz="quarter" idx="4294967295"/>
          </p:nvPr>
        </p:nvSpPr>
        <p:spPr>
          <a:xfrm>
            <a:off x="1175004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850">
                <a:solidFill>
                  <a:srgbClr val="6C788A"/>
                </a:solidFill>
                <a:latin typeface="Aptos"/>
                <a:ea typeface="Aptos"/>
                <a:cs typeface="Aptos"/>
              </a:defRPr>
            </a:lvl1pPr>
          </a:lstStyle>
          <a:p>
            <a:pPr algn="l"/>
            <a:fld id="{F7021451-1387-4CA6-816F-3879F97B5CBC}" type="slidenum">
              <a:rPr lang="en-US" b="0">
                <a:latin typeface="Times New Roman" panose="02020603050405020304" pitchFamily="18" charset="0"/>
                <a:cs typeface="Times New Roman" panose="02020603050405020304" pitchFamily="18" charset="0"/>
              </a:rPr>
              <a:t>9</a:t>
            </a:fld>
            <a:endParaRPr lang="en-US">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3066</Words>
  <Application>Microsoft Office PowerPoint</Application>
  <PresentationFormat>Widescreen</PresentationFormat>
  <Paragraphs>297</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 Chi Minh City University of Technology (HCMUT), VNU-HCM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Examination Room Usage Optimization Via Greedy and Exact Methods</dc:title>
  <dc:subject>SOMET 2026 conference presentation</dc:subject>
  <dc:creator>Minh Hieu Le</dc:creator>
  <cp:lastModifiedBy>minh hiếu lê</cp:lastModifiedBy>
  <cp:revision>10</cp:revision>
  <dcterms:created xsi:type="dcterms:W3CDTF">2026-08-04T01:23:04Z</dcterms:created>
  <dcterms:modified xsi:type="dcterms:W3CDTF">2026-09-02T13:13:00Z</dcterms:modified>
</cp:coreProperties>
</file>