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Inter"/>
      <p:regular r:id="rId32"/>
      <p:bold r:id="rId33"/>
      <p:italic r:id="rId34"/>
      <p:boldItalic r:id="rId35"/>
    </p:embeddedFont>
    <p:embeddedFont>
      <p:font typeface="Fira Sans Extra Condensed Medium"/>
      <p:regular r:id="rId36"/>
      <p:bold r:id="rId37"/>
      <p:italic r:id="rId38"/>
      <p:boldItalic r:id="rId39"/>
    </p:embeddedFont>
    <p:embeddedFont>
      <p:font typeface="Montserrat Medium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regular.fntdata"/><Relationship Id="rId20" Type="http://schemas.openxmlformats.org/officeDocument/2006/relationships/slide" Target="slides/slide14.xml"/><Relationship Id="rId42" Type="http://schemas.openxmlformats.org/officeDocument/2006/relationships/font" Target="fonts/MontserratMedium-italic.fntdata"/><Relationship Id="rId41" Type="http://schemas.openxmlformats.org/officeDocument/2006/relationships/font" Target="fonts/MontserratMedium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MontserratMedium-boldItalic.fntdata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33" Type="http://schemas.openxmlformats.org/officeDocument/2006/relationships/font" Target="fonts/Inter-bold.fntdata"/><Relationship Id="rId10" Type="http://schemas.openxmlformats.org/officeDocument/2006/relationships/slide" Target="slides/slide4.xml"/><Relationship Id="rId32" Type="http://schemas.openxmlformats.org/officeDocument/2006/relationships/font" Target="fonts/Inter-regular.fntdata"/><Relationship Id="rId13" Type="http://schemas.openxmlformats.org/officeDocument/2006/relationships/slide" Target="slides/slide7.xml"/><Relationship Id="rId35" Type="http://schemas.openxmlformats.org/officeDocument/2006/relationships/font" Target="fonts/Inter-boldItalic.fntdata"/><Relationship Id="rId12" Type="http://schemas.openxmlformats.org/officeDocument/2006/relationships/slide" Target="slides/slide6.xml"/><Relationship Id="rId34" Type="http://schemas.openxmlformats.org/officeDocument/2006/relationships/font" Target="fonts/Inter-italic.fntdata"/><Relationship Id="rId15" Type="http://schemas.openxmlformats.org/officeDocument/2006/relationships/slide" Target="slides/slide9.xml"/><Relationship Id="rId37" Type="http://schemas.openxmlformats.org/officeDocument/2006/relationships/font" Target="fonts/FiraSansExtraCondensedMedium-bold.fntdata"/><Relationship Id="rId14" Type="http://schemas.openxmlformats.org/officeDocument/2006/relationships/slide" Target="slides/slide8.xml"/><Relationship Id="rId36" Type="http://schemas.openxmlformats.org/officeDocument/2006/relationships/font" Target="fonts/FiraSansExtraCondensedMedium-regular.fntdata"/><Relationship Id="rId17" Type="http://schemas.openxmlformats.org/officeDocument/2006/relationships/slide" Target="slides/slide11.xml"/><Relationship Id="rId39" Type="http://schemas.openxmlformats.org/officeDocument/2006/relationships/font" Target="fonts/FiraSansExtraCondensedMedium-boldItalic.fntdata"/><Relationship Id="rId16" Type="http://schemas.openxmlformats.org/officeDocument/2006/relationships/slide" Target="slides/slide10.xml"/><Relationship Id="rId38" Type="http://schemas.openxmlformats.org/officeDocument/2006/relationships/font" Target="fonts/FiraSansExtraCondensedMedium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d577cb8e14_2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d577cb8e14_2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d577cb8e14_2_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d577cb8e14_2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d577cb8e14_2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d577cb8e14_2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d577cb8e14_2_8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d577cb8e14_2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d577cb8e14_2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d577cb8e14_2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d577cb8e14_2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d577cb8e14_2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d577cb8e14_2_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d577cb8e14_2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d577cb8e14_2_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d577cb8e14_2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d577cb8e14_2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d577cb8e14_2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d577cb8e14_2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d577cb8e14_2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577cb8e14_2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d577cb8e14_2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d577cb8e14_2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d577cb8e14_2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d577cb8e14_2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d577cb8e14_2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d577cb8e14_2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d577cb8e14_2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577cb8e14_2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d577cb8e14_2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d577cb8e14_2_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d577cb8e14_2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968425" y="2227050"/>
            <a:ext cx="4462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3968275" y="3045375"/>
            <a:ext cx="44625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hasCustomPrompt="1" idx="2" type="title"/>
          </p:nvPr>
        </p:nvSpPr>
        <p:spPr>
          <a:xfrm>
            <a:off x="3968350" y="1262325"/>
            <a:ext cx="44625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3" name="Google Shape;63;p15"/>
          <p:cNvSpPr/>
          <p:nvPr/>
        </p:nvSpPr>
        <p:spPr>
          <a:xfrm flipH="1" rot="10800000">
            <a:off x="1441925" y="2571600"/>
            <a:ext cx="1216200" cy="159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 flipH="1" rot="10800000">
            <a:off x="2658125" y="0"/>
            <a:ext cx="12162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b="1" sz="1100"/>
            </a:lvl1pPr>
            <a:lvl2pPr lvl="1">
              <a:buNone/>
              <a:defRPr b="1" sz="1100"/>
            </a:lvl2pPr>
            <a:lvl3pPr lvl="2">
              <a:buNone/>
              <a:defRPr b="1" sz="1100"/>
            </a:lvl3pPr>
            <a:lvl4pPr lvl="3">
              <a:buNone/>
              <a:defRPr b="1" sz="1100"/>
            </a:lvl4pPr>
            <a:lvl5pPr lvl="4">
              <a:buNone/>
              <a:defRPr b="1" sz="1100"/>
            </a:lvl5pPr>
            <a:lvl6pPr lvl="5">
              <a:buNone/>
              <a:defRPr b="1" sz="1100"/>
            </a:lvl6pPr>
            <a:lvl7pPr lvl="6">
              <a:buNone/>
              <a:defRPr b="1" sz="1100"/>
            </a:lvl7pPr>
            <a:lvl8pPr lvl="7">
              <a:buNone/>
              <a:defRPr b="1" sz="1100"/>
            </a:lvl8pPr>
            <a:lvl9pPr lvl="8">
              <a:buNone/>
              <a:defRPr b="1"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r>
              <a:rPr lang="vi"/>
              <a:t>/35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713225" y="2371675"/>
            <a:ext cx="29871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3962400" y="2371675"/>
            <a:ext cx="29871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3" type="subTitle"/>
          </p:nvPr>
        </p:nvSpPr>
        <p:spPr>
          <a:xfrm>
            <a:off x="713225" y="1925800"/>
            <a:ext cx="2987100" cy="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4" type="subTitle"/>
          </p:nvPr>
        </p:nvSpPr>
        <p:spPr>
          <a:xfrm>
            <a:off x="3962400" y="1925800"/>
            <a:ext cx="2987100" cy="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/>
          <p:nvPr/>
        </p:nvSpPr>
        <p:spPr>
          <a:xfrm>
            <a:off x="7520700" y="205110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6304500" y="0"/>
            <a:ext cx="1216200" cy="205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p18"/>
          <p:cNvSpPr/>
          <p:nvPr/>
        </p:nvSpPr>
        <p:spPr>
          <a:xfrm rot="5400000">
            <a:off x="6703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1156525" y="1340400"/>
            <a:ext cx="4232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1156525" y="2096100"/>
            <a:ext cx="4232100" cy="20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accent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/>
          <p:nvPr/>
        </p:nvSpPr>
        <p:spPr>
          <a:xfrm>
            <a:off x="6732125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7951325" y="257175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713225" y="1170000"/>
            <a:ext cx="5533200" cy="28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20"/>
          <p:cNvSpPr/>
          <p:nvPr/>
        </p:nvSpPr>
        <p:spPr>
          <a:xfrm>
            <a:off x="6732125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0"/>
          <p:cNvSpPr/>
          <p:nvPr/>
        </p:nvSpPr>
        <p:spPr>
          <a:xfrm>
            <a:off x="7951325" y="2571750"/>
            <a:ext cx="1216200" cy="134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713375" y="2227050"/>
            <a:ext cx="4462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6" name="Google Shape;96;p21"/>
          <p:cNvSpPr txBox="1"/>
          <p:nvPr>
            <p:ph idx="1" type="subTitle"/>
          </p:nvPr>
        </p:nvSpPr>
        <p:spPr>
          <a:xfrm>
            <a:off x="713225" y="3045375"/>
            <a:ext cx="44625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hasCustomPrompt="1" idx="2" type="title"/>
          </p:nvPr>
        </p:nvSpPr>
        <p:spPr>
          <a:xfrm>
            <a:off x="713300" y="1262325"/>
            <a:ext cx="44625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8" name="Google Shape;98;p21"/>
          <p:cNvSpPr/>
          <p:nvPr/>
        </p:nvSpPr>
        <p:spPr>
          <a:xfrm>
            <a:off x="5270400" y="979500"/>
            <a:ext cx="1216200" cy="159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1"/>
          <p:cNvSpPr/>
          <p:nvPr/>
        </p:nvSpPr>
        <p:spPr>
          <a:xfrm>
            <a:off x="6486600" y="2571900"/>
            <a:ext cx="12162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713225" y="544075"/>
            <a:ext cx="4264800" cy="15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8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hasCustomPrompt="1" type="title"/>
          </p:nvPr>
        </p:nvSpPr>
        <p:spPr>
          <a:xfrm>
            <a:off x="713225" y="1412150"/>
            <a:ext cx="7717500" cy="165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2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713400" y="3069625"/>
            <a:ext cx="7717500" cy="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>
                <a:solidFill>
                  <a:schemeClr val="dk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3"/>
          <p:cNvSpPr/>
          <p:nvPr/>
        </p:nvSpPr>
        <p:spPr>
          <a:xfrm flipH="1" rot="10800000">
            <a:off x="0" y="257175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3"/>
          <p:cNvSpPr/>
          <p:nvPr/>
        </p:nvSpPr>
        <p:spPr>
          <a:xfrm flipH="1" rot="10800000">
            <a:off x="7927800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2683950" y="3273525"/>
            <a:ext cx="57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" type="subTitle"/>
          </p:nvPr>
        </p:nvSpPr>
        <p:spPr>
          <a:xfrm flipH="1">
            <a:off x="2684000" y="1247225"/>
            <a:ext cx="5757300" cy="18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2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/>
          <p:nvPr/>
        </p:nvSpPr>
        <p:spPr>
          <a:xfrm flipH="1" rot="10800000">
            <a:off x="1216200" y="2571750"/>
            <a:ext cx="1216200" cy="25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5"/>
          <p:cNvSpPr/>
          <p:nvPr/>
        </p:nvSpPr>
        <p:spPr>
          <a:xfrm flipH="1" rot="10800000">
            <a:off x="0" y="1061825"/>
            <a:ext cx="1216200" cy="150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2" type="ctrTitle"/>
          </p:nvPr>
        </p:nvSpPr>
        <p:spPr>
          <a:xfrm>
            <a:off x="2310350" y="1446813"/>
            <a:ext cx="21504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hasCustomPrompt="1" idx="3" type="title"/>
          </p:nvPr>
        </p:nvSpPr>
        <p:spPr>
          <a:xfrm>
            <a:off x="717800" y="1521025"/>
            <a:ext cx="1493400" cy="94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6"/>
          <p:cNvSpPr txBox="1"/>
          <p:nvPr>
            <p:ph idx="1" type="subTitle"/>
          </p:nvPr>
        </p:nvSpPr>
        <p:spPr>
          <a:xfrm>
            <a:off x="2310350" y="1858875"/>
            <a:ext cx="21504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4" type="ctrTitle"/>
          </p:nvPr>
        </p:nvSpPr>
        <p:spPr>
          <a:xfrm>
            <a:off x="6233050" y="1446813"/>
            <a:ext cx="21504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hasCustomPrompt="1" idx="5" type="title"/>
          </p:nvPr>
        </p:nvSpPr>
        <p:spPr>
          <a:xfrm>
            <a:off x="4686400" y="1521025"/>
            <a:ext cx="1493400" cy="94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26"/>
          <p:cNvSpPr txBox="1"/>
          <p:nvPr>
            <p:ph idx="6" type="subTitle"/>
          </p:nvPr>
        </p:nvSpPr>
        <p:spPr>
          <a:xfrm>
            <a:off x="6275800" y="1858878"/>
            <a:ext cx="21504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6" name="Google Shape;126;p26"/>
          <p:cNvSpPr txBox="1"/>
          <p:nvPr>
            <p:ph idx="7" type="ctrTitle"/>
          </p:nvPr>
        </p:nvSpPr>
        <p:spPr>
          <a:xfrm>
            <a:off x="2310350" y="2868777"/>
            <a:ext cx="21504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7" name="Google Shape;127;p26"/>
          <p:cNvSpPr txBox="1"/>
          <p:nvPr>
            <p:ph hasCustomPrompt="1" idx="8" type="title"/>
          </p:nvPr>
        </p:nvSpPr>
        <p:spPr>
          <a:xfrm>
            <a:off x="717800" y="2960450"/>
            <a:ext cx="1493400" cy="94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6"/>
          <p:cNvSpPr txBox="1"/>
          <p:nvPr>
            <p:ph idx="9" type="subTitle"/>
          </p:nvPr>
        </p:nvSpPr>
        <p:spPr>
          <a:xfrm>
            <a:off x="2310350" y="3298325"/>
            <a:ext cx="21504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9" name="Google Shape;129;p26"/>
          <p:cNvSpPr txBox="1"/>
          <p:nvPr>
            <p:ph idx="13" type="ctrTitle"/>
          </p:nvPr>
        </p:nvSpPr>
        <p:spPr>
          <a:xfrm>
            <a:off x="6275650" y="2868775"/>
            <a:ext cx="21504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hasCustomPrompt="1" idx="14" type="title"/>
          </p:nvPr>
        </p:nvSpPr>
        <p:spPr>
          <a:xfrm>
            <a:off x="4686400" y="2960450"/>
            <a:ext cx="1493400" cy="94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6"/>
          <p:cNvSpPr txBox="1"/>
          <p:nvPr>
            <p:ph idx="15" type="subTitle"/>
          </p:nvPr>
        </p:nvSpPr>
        <p:spPr>
          <a:xfrm>
            <a:off x="6275800" y="3298325"/>
            <a:ext cx="21504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2" name="Google Shape;132;p26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6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3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7" name="Google Shape;137;p27"/>
          <p:cNvSpPr txBox="1"/>
          <p:nvPr>
            <p:ph idx="1" type="subTitle"/>
          </p:nvPr>
        </p:nvSpPr>
        <p:spPr>
          <a:xfrm>
            <a:off x="1454225" y="33913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2" type="subTitle"/>
          </p:nvPr>
        </p:nvSpPr>
        <p:spPr>
          <a:xfrm>
            <a:off x="1454225" y="37667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3" type="subTitle"/>
          </p:nvPr>
        </p:nvSpPr>
        <p:spPr>
          <a:xfrm>
            <a:off x="5427875" y="33913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idx="4" type="subTitle"/>
          </p:nvPr>
        </p:nvSpPr>
        <p:spPr>
          <a:xfrm>
            <a:off x="5427875" y="37667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7"/>
          <p:cNvSpPr/>
          <p:nvPr/>
        </p:nvSpPr>
        <p:spPr>
          <a:xfrm rot="5400000">
            <a:off x="-2131350" y="2050000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1098800" y="3775200"/>
            <a:ext cx="28131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2" type="subTitle"/>
          </p:nvPr>
        </p:nvSpPr>
        <p:spPr>
          <a:xfrm>
            <a:off x="1098800" y="3051300"/>
            <a:ext cx="28131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098800" y="2315550"/>
            <a:ext cx="28131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4" type="subTitle"/>
          </p:nvPr>
        </p:nvSpPr>
        <p:spPr>
          <a:xfrm>
            <a:off x="1098800" y="1591650"/>
            <a:ext cx="28131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28"/>
          <p:cNvSpPr/>
          <p:nvPr/>
        </p:nvSpPr>
        <p:spPr>
          <a:xfrm flipH="1" rot="10800000">
            <a:off x="5416200" y="1010100"/>
            <a:ext cx="1216200" cy="156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8"/>
          <p:cNvSpPr/>
          <p:nvPr/>
        </p:nvSpPr>
        <p:spPr>
          <a:xfrm flipH="1" rot="10800000">
            <a:off x="6632400" y="2571600"/>
            <a:ext cx="1216200" cy="25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788100" y="23904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5" name="Google Shape;155;p29"/>
          <p:cNvSpPr txBox="1"/>
          <p:nvPr>
            <p:ph idx="2" type="subTitle"/>
          </p:nvPr>
        </p:nvSpPr>
        <p:spPr>
          <a:xfrm>
            <a:off x="788100" y="27658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3441150" y="23904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7" name="Google Shape;157;p29"/>
          <p:cNvSpPr txBox="1"/>
          <p:nvPr>
            <p:ph idx="4" type="subTitle"/>
          </p:nvPr>
        </p:nvSpPr>
        <p:spPr>
          <a:xfrm>
            <a:off x="3441150" y="27658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8" name="Google Shape;158;p29"/>
          <p:cNvSpPr txBox="1"/>
          <p:nvPr>
            <p:ph idx="5" type="subTitle"/>
          </p:nvPr>
        </p:nvSpPr>
        <p:spPr>
          <a:xfrm>
            <a:off x="6094200" y="23904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6" type="subTitle"/>
          </p:nvPr>
        </p:nvSpPr>
        <p:spPr>
          <a:xfrm>
            <a:off x="6094200" y="27658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29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9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3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878275" y="1251675"/>
            <a:ext cx="27876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1878275" y="1744345"/>
            <a:ext cx="27876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5351497" y="1251675"/>
            <a:ext cx="27876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5351493" y="1744282"/>
            <a:ext cx="27876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1878275" y="2898148"/>
            <a:ext cx="2787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1878275" y="3390754"/>
            <a:ext cx="27876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30"/>
          <p:cNvSpPr txBox="1"/>
          <p:nvPr>
            <p:ph idx="7" type="subTitle"/>
          </p:nvPr>
        </p:nvSpPr>
        <p:spPr>
          <a:xfrm>
            <a:off x="5351425" y="2898156"/>
            <a:ext cx="2787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idx="8" type="subTitle"/>
          </p:nvPr>
        </p:nvSpPr>
        <p:spPr>
          <a:xfrm>
            <a:off x="5351425" y="3390754"/>
            <a:ext cx="27876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30"/>
          <p:cNvSpPr txBox="1"/>
          <p:nvPr>
            <p:ph idx="9" type="subTitle"/>
          </p:nvPr>
        </p:nvSpPr>
        <p:spPr>
          <a:xfrm rot="-5400803">
            <a:off x="609009" y="1779468"/>
            <a:ext cx="1284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74" name="Google Shape;174;p30"/>
          <p:cNvSpPr txBox="1"/>
          <p:nvPr>
            <p:ph idx="13" type="subTitle"/>
          </p:nvPr>
        </p:nvSpPr>
        <p:spPr>
          <a:xfrm rot="-5400000">
            <a:off x="609075" y="3422400"/>
            <a:ext cx="1284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75" name="Google Shape;175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idx="1" type="subTitle"/>
          </p:nvPr>
        </p:nvSpPr>
        <p:spPr>
          <a:xfrm>
            <a:off x="5951340" y="1570850"/>
            <a:ext cx="24795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8" name="Google Shape;178;p31"/>
          <p:cNvSpPr txBox="1"/>
          <p:nvPr>
            <p:ph idx="2" type="subTitle"/>
          </p:nvPr>
        </p:nvSpPr>
        <p:spPr>
          <a:xfrm>
            <a:off x="5951336" y="1941975"/>
            <a:ext cx="24795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" name="Google Shape;179;p31"/>
          <p:cNvSpPr txBox="1"/>
          <p:nvPr>
            <p:ph idx="3" type="subTitle"/>
          </p:nvPr>
        </p:nvSpPr>
        <p:spPr>
          <a:xfrm>
            <a:off x="5951276" y="3064926"/>
            <a:ext cx="24795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0" name="Google Shape;180;p31"/>
          <p:cNvSpPr txBox="1"/>
          <p:nvPr>
            <p:ph idx="4" type="subTitle"/>
          </p:nvPr>
        </p:nvSpPr>
        <p:spPr>
          <a:xfrm>
            <a:off x="5951276" y="3436049"/>
            <a:ext cx="24795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" name="Google Shape;181;p31"/>
          <p:cNvSpPr txBox="1"/>
          <p:nvPr>
            <p:ph idx="5" type="subTitle"/>
          </p:nvPr>
        </p:nvSpPr>
        <p:spPr>
          <a:xfrm>
            <a:off x="3156090" y="1570850"/>
            <a:ext cx="24795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2" name="Google Shape;182;p31"/>
          <p:cNvSpPr txBox="1"/>
          <p:nvPr>
            <p:ph idx="6" type="subTitle"/>
          </p:nvPr>
        </p:nvSpPr>
        <p:spPr>
          <a:xfrm>
            <a:off x="3156036" y="1941975"/>
            <a:ext cx="24795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" name="Google Shape;183;p31"/>
          <p:cNvSpPr txBox="1"/>
          <p:nvPr>
            <p:ph idx="7" type="subTitle"/>
          </p:nvPr>
        </p:nvSpPr>
        <p:spPr>
          <a:xfrm>
            <a:off x="3156026" y="3064926"/>
            <a:ext cx="24795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4" name="Google Shape;184;p31"/>
          <p:cNvSpPr txBox="1"/>
          <p:nvPr>
            <p:ph idx="8" type="subTitle"/>
          </p:nvPr>
        </p:nvSpPr>
        <p:spPr>
          <a:xfrm>
            <a:off x="3155976" y="3436049"/>
            <a:ext cx="24795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5" name="Google Shape;185;p31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6" name="Google Shape;186;p31"/>
          <p:cNvSpPr/>
          <p:nvPr/>
        </p:nvSpPr>
        <p:spPr>
          <a:xfrm rot="10800000">
            <a:off x="0" y="257175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1"/>
          <p:cNvSpPr/>
          <p:nvPr/>
        </p:nvSpPr>
        <p:spPr>
          <a:xfrm rot="10800000">
            <a:off x="1216200" y="1061825"/>
            <a:ext cx="1216200" cy="15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6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984975" y="1495800"/>
            <a:ext cx="4055400" cy="7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subTitle"/>
          </p:nvPr>
        </p:nvSpPr>
        <p:spPr>
          <a:xfrm>
            <a:off x="3994375" y="2142600"/>
            <a:ext cx="4055400" cy="15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0" y="2571825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2"/>
          <p:cNvSpPr/>
          <p:nvPr/>
        </p:nvSpPr>
        <p:spPr>
          <a:xfrm flipH="1" rot="10800000">
            <a:off x="1219200" y="1247175"/>
            <a:ext cx="1216200" cy="13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10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730075" y="1631700"/>
            <a:ext cx="4700700" cy="10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p33"/>
          <p:cNvSpPr txBox="1"/>
          <p:nvPr>
            <p:ph idx="1" type="subTitle"/>
          </p:nvPr>
        </p:nvSpPr>
        <p:spPr>
          <a:xfrm>
            <a:off x="3730075" y="2726700"/>
            <a:ext cx="47007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3"/>
          <p:cNvSpPr/>
          <p:nvPr/>
        </p:nvSpPr>
        <p:spPr>
          <a:xfrm flipH="1" rot="10800000">
            <a:off x="2110925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3"/>
          <p:cNvSpPr/>
          <p:nvPr/>
        </p:nvSpPr>
        <p:spPr>
          <a:xfrm flipH="1" rot="10800000">
            <a:off x="0" y="257175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4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3" name="Google Shape;203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6" name="Google Shape;206;p35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5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9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717800" y="383175"/>
            <a:ext cx="77082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11" name="Google Shape;211;p36"/>
          <p:cNvSpPr txBox="1"/>
          <p:nvPr>
            <p:ph idx="1" type="subTitle"/>
          </p:nvPr>
        </p:nvSpPr>
        <p:spPr>
          <a:xfrm>
            <a:off x="717800" y="1255775"/>
            <a:ext cx="4631700" cy="33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2" name="Google Shape;212;p36"/>
          <p:cNvSpPr/>
          <p:nvPr/>
        </p:nvSpPr>
        <p:spPr>
          <a:xfrm>
            <a:off x="7927800" y="257160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hasCustomPrompt="1" type="title"/>
          </p:nvPr>
        </p:nvSpPr>
        <p:spPr>
          <a:xfrm>
            <a:off x="750975" y="2819150"/>
            <a:ext cx="2164200" cy="6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37"/>
          <p:cNvSpPr txBox="1"/>
          <p:nvPr>
            <p:ph idx="1" type="subTitle"/>
          </p:nvPr>
        </p:nvSpPr>
        <p:spPr>
          <a:xfrm>
            <a:off x="750975" y="3390050"/>
            <a:ext cx="2164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7" name="Google Shape;217;p37"/>
          <p:cNvSpPr txBox="1"/>
          <p:nvPr>
            <p:ph hasCustomPrompt="1" idx="2" type="title"/>
          </p:nvPr>
        </p:nvSpPr>
        <p:spPr>
          <a:xfrm>
            <a:off x="3508587" y="2819150"/>
            <a:ext cx="2164200" cy="6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37"/>
          <p:cNvSpPr txBox="1"/>
          <p:nvPr>
            <p:ph idx="3" type="subTitle"/>
          </p:nvPr>
        </p:nvSpPr>
        <p:spPr>
          <a:xfrm>
            <a:off x="3508587" y="3390050"/>
            <a:ext cx="2164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9" name="Google Shape;219;p37"/>
          <p:cNvSpPr txBox="1"/>
          <p:nvPr>
            <p:ph idx="4" type="title"/>
          </p:nvPr>
        </p:nvSpPr>
        <p:spPr>
          <a:xfrm>
            <a:off x="717800" y="383175"/>
            <a:ext cx="7708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0" name="Google Shape;220;p37"/>
          <p:cNvSpPr txBox="1"/>
          <p:nvPr>
            <p:ph hasCustomPrompt="1" idx="5" type="title"/>
          </p:nvPr>
        </p:nvSpPr>
        <p:spPr>
          <a:xfrm>
            <a:off x="6216100" y="2819150"/>
            <a:ext cx="2164200" cy="6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1" name="Google Shape;221;p37"/>
          <p:cNvSpPr txBox="1"/>
          <p:nvPr>
            <p:ph idx="6" type="subTitle"/>
          </p:nvPr>
        </p:nvSpPr>
        <p:spPr>
          <a:xfrm>
            <a:off x="6216100" y="3390050"/>
            <a:ext cx="2164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2" name="Google Shape;222;p37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idx="1" type="subTitle"/>
          </p:nvPr>
        </p:nvSpPr>
        <p:spPr>
          <a:xfrm>
            <a:off x="711900" y="14760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7" name="Google Shape;227;p38"/>
          <p:cNvSpPr txBox="1"/>
          <p:nvPr>
            <p:ph idx="2" type="subTitle"/>
          </p:nvPr>
        </p:nvSpPr>
        <p:spPr>
          <a:xfrm>
            <a:off x="711900" y="18514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8" name="Google Shape;228;p38"/>
          <p:cNvSpPr txBox="1"/>
          <p:nvPr>
            <p:ph idx="3" type="subTitle"/>
          </p:nvPr>
        </p:nvSpPr>
        <p:spPr>
          <a:xfrm>
            <a:off x="2983950" y="14760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9" name="Google Shape;229;p38"/>
          <p:cNvSpPr txBox="1"/>
          <p:nvPr>
            <p:ph idx="4" type="subTitle"/>
          </p:nvPr>
        </p:nvSpPr>
        <p:spPr>
          <a:xfrm>
            <a:off x="2983950" y="18514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0" name="Google Shape;230;p38"/>
          <p:cNvSpPr txBox="1"/>
          <p:nvPr>
            <p:ph idx="5" type="subTitle"/>
          </p:nvPr>
        </p:nvSpPr>
        <p:spPr>
          <a:xfrm>
            <a:off x="5256000" y="14760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1" name="Google Shape;231;p38"/>
          <p:cNvSpPr txBox="1"/>
          <p:nvPr>
            <p:ph idx="6" type="subTitle"/>
          </p:nvPr>
        </p:nvSpPr>
        <p:spPr>
          <a:xfrm>
            <a:off x="5256000" y="18514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2" name="Google Shape;232;p38"/>
          <p:cNvSpPr txBox="1"/>
          <p:nvPr>
            <p:ph idx="7" type="subTitle"/>
          </p:nvPr>
        </p:nvSpPr>
        <p:spPr>
          <a:xfrm>
            <a:off x="711900" y="29522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3" name="Google Shape;233;p38"/>
          <p:cNvSpPr txBox="1"/>
          <p:nvPr>
            <p:ph idx="8" type="subTitle"/>
          </p:nvPr>
        </p:nvSpPr>
        <p:spPr>
          <a:xfrm>
            <a:off x="711900" y="33276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4" name="Google Shape;234;p38"/>
          <p:cNvSpPr txBox="1"/>
          <p:nvPr>
            <p:ph idx="9" type="subTitle"/>
          </p:nvPr>
        </p:nvSpPr>
        <p:spPr>
          <a:xfrm>
            <a:off x="2983950" y="29522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5" name="Google Shape;235;p38"/>
          <p:cNvSpPr txBox="1"/>
          <p:nvPr>
            <p:ph idx="13" type="subTitle"/>
          </p:nvPr>
        </p:nvSpPr>
        <p:spPr>
          <a:xfrm>
            <a:off x="2983950" y="33276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6" name="Google Shape;236;p38"/>
          <p:cNvSpPr txBox="1"/>
          <p:nvPr>
            <p:ph idx="14" type="subTitle"/>
          </p:nvPr>
        </p:nvSpPr>
        <p:spPr>
          <a:xfrm>
            <a:off x="5256000" y="29522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7" name="Google Shape;237;p38"/>
          <p:cNvSpPr txBox="1"/>
          <p:nvPr>
            <p:ph idx="15" type="subTitle"/>
          </p:nvPr>
        </p:nvSpPr>
        <p:spPr>
          <a:xfrm>
            <a:off x="5256000" y="33276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8" name="Google Shape;238;p38"/>
          <p:cNvSpPr txBox="1"/>
          <p:nvPr>
            <p:ph type="title"/>
          </p:nvPr>
        </p:nvSpPr>
        <p:spPr>
          <a:xfrm>
            <a:off x="717800" y="383175"/>
            <a:ext cx="7708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39" name="Google Shape;239;p38"/>
          <p:cNvSpPr/>
          <p:nvPr/>
        </p:nvSpPr>
        <p:spPr>
          <a:xfrm>
            <a:off x="7927800" y="257160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8"/>
          <p:cNvSpPr/>
          <p:nvPr/>
        </p:nvSpPr>
        <p:spPr>
          <a:xfrm>
            <a:off x="792780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type="title"/>
          </p:nvPr>
        </p:nvSpPr>
        <p:spPr>
          <a:xfrm>
            <a:off x="713225" y="445025"/>
            <a:ext cx="3858900" cy="13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4" name="Google Shape;244;p39"/>
          <p:cNvSpPr txBox="1"/>
          <p:nvPr/>
        </p:nvSpPr>
        <p:spPr>
          <a:xfrm>
            <a:off x="713225" y="3485675"/>
            <a:ext cx="39561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vi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lang="vi" sz="110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vi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vi" sz="110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vi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lang="vi" sz="110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39"/>
          <p:cNvSpPr/>
          <p:nvPr/>
        </p:nvSpPr>
        <p:spPr>
          <a:xfrm>
            <a:off x="6711600" y="257160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9"/>
          <p:cNvSpPr/>
          <p:nvPr/>
        </p:nvSpPr>
        <p:spPr>
          <a:xfrm>
            <a:off x="7927800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 txBox="1"/>
          <p:nvPr/>
        </p:nvSpPr>
        <p:spPr>
          <a:xfrm>
            <a:off x="1188450" y="1585775"/>
            <a:ext cx="6767100" cy="1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400">
                <a:solidFill>
                  <a:srgbClr val="000000"/>
                </a:solidFill>
              </a:rPr>
              <a:t>SBV-LawGraph: A Hybrid RAG Approach Integrating Knowledge Graph for the State Bank of Vietnam Legal Documents</a:t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2509225" y="4794600"/>
            <a:ext cx="40569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Kaohsiung, 14</a:t>
            </a:r>
            <a:r>
              <a:rPr baseline="30000" lang="vi" sz="1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</a:t>
            </a:r>
            <a:r>
              <a:rPr lang="vi" sz="1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April, 2026</a:t>
            </a:r>
            <a:endParaRPr sz="1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A8C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A8C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2112750" y="3593550"/>
            <a:ext cx="49185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600"/>
              <a:t>Khoa Phan, Xuan-Bach Le and Tho Quan</a:t>
            </a:r>
            <a:endParaRPr sz="1600">
              <a:solidFill>
                <a:srgbClr val="4A8CFF"/>
              </a:solidFill>
            </a:endParaRPr>
          </a:p>
        </p:txBody>
      </p:sp>
      <p:pic>
        <p:nvPicPr>
          <p:cNvPr id="256" name="Google Shape;256;p40" title="01_logobachkhoasang (3).png"/>
          <p:cNvPicPr preferRelativeResize="0"/>
          <p:nvPr/>
        </p:nvPicPr>
        <p:blipFill rotWithShape="1">
          <a:blip r:embed="rId4">
            <a:alphaModFix/>
          </a:blip>
          <a:srcRect b="11111" l="15918" r="15999" t="0"/>
          <a:stretch/>
        </p:blipFill>
        <p:spPr>
          <a:xfrm>
            <a:off x="4257134" y="84125"/>
            <a:ext cx="966554" cy="9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0712" y="107428"/>
            <a:ext cx="1729861" cy="9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088" y="183350"/>
            <a:ext cx="1188050" cy="7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49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IV. </a:t>
            </a:r>
            <a:r>
              <a:rPr lang="vi" sz="2400">
                <a:solidFill>
                  <a:schemeClr val="lt1"/>
                </a:solidFill>
              </a:rPr>
              <a:t>EXPERIMENT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8" name="Google Shape;358;p49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359" name="Google Shape;359;p49"/>
          <p:cNvSpPr txBox="1"/>
          <p:nvPr>
            <p:ph idx="1" type="body"/>
          </p:nvPr>
        </p:nvSpPr>
        <p:spPr>
          <a:xfrm>
            <a:off x="139125" y="846925"/>
            <a:ext cx="3953400" cy="40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400">
                <a:solidFill>
                  <a:schemeClr val="dk1"/>
                </a:solidFill>
              </a:rPr>
              <a:t>Experimental Setup:</a:t>
            </a:r>
            <a:endParaRPr b="1" sz="1400">
              <a:solidFill>
                <a:schemeClr val="dk1"/>
              </a:solidFill>
            </a:endParaRPr>
          </a:p>
          <a:p>
            <a:pPr indent="-269875" lvl="0" marL="36000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vi" sz="1400">
                <a:solidFill>
                  <a:schemeClr val="dk1"/>
                </a:solidFill>
              </a:rPr>
              <a:t>SBV Legal Corpus: 840 documents currently in force with 9.661 articles.</a:t>
            </a:r>
            <a:endParaRPr sz="1400">
              <a:solidFill>
                <a:schemeClr val="dk1"/>
              </a:solidFill>
            </a:endParaRPr>
          </a:p>
          <a:p>
            <a:pPr indent="-269875" lvl="0" marL="36000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vi" sz="1400">
                <a:solidFill>
                  <a:schemeClr val="dk1"/>
                </a:solidFill>
              </a:rPr>
              <a:t>Embedding Model: </a:t>
            </a:r>
            <a:r>
              <a:rPr i="1" lang="vi" sz="1400">
                <a:solidFill>
                  <a:schemeClr val="dk1"/>
                </a:solidFill>
              </a:rPr>
              <a:t>minhquan6203/paraphrase-vietnamese-law-embedding</a:t>
            </a:r>
            <a:r>
              <a:rPr lang="vi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-269875" lvl="0" marL="36000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vi" sz="1400">
                <a:solidFill>
                  <a:schemeClr val="dk1"/>
                </a:solidFill>
              </a:rPr>
              <a:t>Reranking Model: </a:t>
            </a:r>
            <a:r>
              <a:rPr i="1" lang="vi" sz="1400">
                <a:solidFill>
                  <a:schemeClr val="dk1"/>
                </a:solidFill>
              </a:rPr>
              <a:t>BAAI/bge-reranker-v2-m3</a:t>
            </a:r>
            <a:endParaRPr i="1" sz="1400">
              <a:solidFill>
                <a:schemeClr val="dk1"/>
              </a:solidFill>
            </a:endParaRPr>
          </a:p>
          <a:p>
            <a:pPr indent="-269875" lvl="0" marL="36000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vi" sz="1400">
                <a:solidFill>
                  <a:schemeClr val="dk1"/>
                </a:solidFill>
              </a:rPr>
              <a:t>LLMs: </a:t>
            </a:r>
            <a:r>
              <a:rPr i="1" lang="vi" sz="1400">
                <a:solidFill>
                  <a:schemeClr val="dk1"/>
                </a:solidFill>
              </a:rPr>
              <a:t>gpt-oss-120b</a:t>
            </a:r>
            <a:endParaRPr i="1" sz="1400">
              <a:solidFill>
                <a:schemeClr val="dk1"/>
              </a:solidFill>
            </a:endParaRPr>
          </a:p>
          <a:p>
            <a:pPr indent="-269875" lvl="0" marL="36000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vi" sz="1400">
                <a:solidFill>
                  <a:schemeClr val="dk1"/>
                </a:solidFill>
              </a:rPr>
              <a:t>Nodes: Documents and Articles</a:t>
            </a:r>
            <a:endParaRPr sz="1400">
              <a:solidFill>
                <a:schemeClr val="dk1"/>
              </a:solidFill>
            </a:endParaRPr>
          </a:p>
          <a:p>
            <a:pPr indent="-269875" lvl="0" marL="36000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vi" sz="1400">
                <a:solidFill>
                  <a:schemeClr val="dk1"/>
                </a:solidFill>
              </a:rPr>
              <a:t>Relationship: </a:t>
            </a:r>
            <a:r>
              <a:rPr i="1" lang="vi" sz="1400">
                <a:solidFill>
                  <a:schemeClr val="dk1"/>
                </a:solidFill>
              </a:rPr>
              <a:t>BELONGS_TO, AMEND, REPEAL, REPLACE, GUIDE.</a:t>
            </a:r>
            <a:endParaRPr i="1" sz="1400">
              <a:solidFill>
                <a:schemeClr val="dk1"/>
              </a:solidFill>
            </a:endParaRPr>
          </a:p>
        </p:txBody>
      </p:sp>
      <p:pic>
        <p:nvPicPr>
          <p:cNvPr id="360" name="Google Shape;36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825" y="750388"/>
            <a:ext cx="4906349" cy="38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50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IV. EXPERIMENT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67" name="Google Shape;367;p50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368" name="Google Shape;368;p50"/>
          <p:cNvSpPr txBox="1"/>
          <p:nvPr/>
        </p:nvSpPr>
        <p:spPr>
          <a:xfrm>
            <a:off x="4093775" y="814200"/>
            <a:ext cx="4898100" cy="374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"elementId"</a:t>
            </a: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"4:dcaa8338-b779-40aa-8999…",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"id"</a:t>
            </a: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20703,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"node_id"</a:t>
            </a: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"07/2025/tt-nhnn_1",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"law_id"</a:t>
            </a: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"07/2025/tt-nhnn",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"title"</a:t>
            </a: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"Điều 1. Sửa đổi, bổ sung một số điều của Thông tư số 39/2024/TT-NHNN ngày 01 tháng 7 năm 2024 của Thống đốc Ngân hàng Nhà nước Việt Nam quy định về kiểm soát đặc biệt đối với tổ chức tín dụng",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"content"</a:t>
            </a: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"Điều 1. Sửa đổi, bổ sung một số điều của Thông tư số 39/2024/TT-NHNN ngày 01 tháng 7 năm 2024 của Thống đốc Ngân hàng Nhà nước Việt Nam quy định về kiểm soát đặc biệt đối với tổ chức tín dụng...",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"embedding"</a:t>
            </a: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"[-0.0732748806,-0.0150016723,...]",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"sparse_embedding"</a:t>
            </a: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{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"82": 1.044880980432029,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"165": 1.6357093091089323,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"...": "..."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69" name="Google Shape;36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38" y="814200"/>
            <a:ext cx="3717884" cy="339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1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51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IV. EXPERIMENT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76" name="Google Shape;376;p51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377" name="Google Shape;377;p51"/>
          <p:cNvSpPr txBox="1"/>
          <p:nvPr>
            <p:ph idx="1" type="body"/>
          </p:nvPr>
        </p:nvSpPr>
        <p:spPr>
          <a:xfrm>
            <a:off x="311700" y="837150"/>
            <a:ext cx="8520600" cy="4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600">
                <a:solidFill>
                  <a:schemeClr val="dk1"/>
                </a:solidFill>
              </a:rPr>
              <a:t>Experimental Setup: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Evaluation Benchmarks: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ALQAC2025 for information retrieval benmark: 729 QA pairs.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SBV Legal Dataset for QA benchmark: 100 real-case QA pairs.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Retrieval Metrics: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Information retrieval (IR): Recall, Precision, MRR, F2 Score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QA Quality: Correctness evaluated by two annotators with experience </a:t>
            </a:r>
            <a:r>
              <a:rPr lang="vi" sz="1600">
                <a:solidFill>
                  <a:schemeClr val="dk1"/>
                </a:solidFill>
              </a:rPr>
              <a:t>in banking domain.</a:t>
            </a:r>
            <a:r>
              <a:rPr lang="vi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Baselines Model: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IR: BM25, Naive RAG, AdvancedRAG (75% BM25, 25% semantic).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QA Quality: ChatGPT-5 and Gemini-2.5-Pro.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52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IV. EXPERIMENT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84" name="Google Shape;384;p52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385" name="Google Shape;385;p52"/>
          <p:cNvSpPr txBox="1"/>
          <p:nvPr>
            <p:ph idx="1" type="body"/>
          </p:nvPr>
        </p:nvSpPr>
        <p:spPr>
          <a:xfrm>
            <a:off x="311700" y="809100"/>
            <a:ext cx="8520600" cy="5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Result for Information Retrieval Task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6" name="Google Shape;386;p52"/>
          <p:cNvPicPr preferRelativeResize="0"/>
          <p:nvPr/>
        </p:nvPicPr>
        <p:blipFill rotWithShape="1">
          <a:blip r:embed="rId3">
            <a:alphaModFix/>
          </a:blip>
          <a:srcRect b="0" l="0" r="0" t="1127"/>
          <a:stretch/>
        </p:blipFill>
        <p:spPr>
          <a:xfrm>
            <a:off x="501225" y="1500550"/>
            <a:ext cx="8141648" cy="27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53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IV. EXPERIMENT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93" name="Google Shape;393;p53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394" name="Google Shape;394;p53"/>
          <p:cNvSpPr txBox="1"/>
          <p:nvPr>
            <p:ph idx="1" type="body"/>
          </p:nvPr>
        </p:nvSpPr>
        <p:spPr>
          <a:xfrm>
            <a:off x="311700" y="809100"/>
            <a:ext cx="8520600" cy="5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Result for </a:t>
            </a:r>
            <a:r>
              <a:rPr lang="vi" sz="1600">
                <a:solidFill>
                  <a:schemeClr val="dk1"/>
                </a:solidFill>
              </a:rPr>
              <a:t>Legal QA Quality Task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5" name="Google Shape;39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75" y="1500550"/>
            <a:ext cx="8373949" cy="263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54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V. </a:t>
            </a:r>
            <a:r>
              <a:rPr lang="vi" sz="2400">
                <a:solidFill>
                  <a:schemeClr val="lt1"/>
                </a:solidFill>
              </a:rPr>
              <a:t>CONCLUSION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02" name="Google Shape;402;p54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403" name="Google Shape;403;p54"/>
          <p:cNvSpPr txBox="1"/>
          <p:nvPr>
            <p:ph idx="1" type="body"/>
          </p:nvPr>
        </p:nvSpPr>
        <p:spPr>
          <a:xfrm>
            <a:off x="139125" y="963275"/>
            <a:ext cx="8966100" cy="3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600">
                <a:solidFill>
                  <a:schemeClr val="dk1"/>
                </a:solidFill>
              </a:rPr>
              <a:t>SBV-LawGraph successfully integrates semantic signals and knowledge graph reasoning to generate accurate, citation-backed legal answers.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600">
                <a:solidFill>
                  <a:schemeClr val="dk1"/>
                </a:solidFill>
              </a:rPr>
              <a:t>Retrieval Metrics: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Highest </a:t>
            </a:r>
            <a:r>
              <a:rPr lang="vi" sz="1600">
                <a:solidFill>
                  <a:schemeClr val="dk1"/>
                </a:solidFill>
              </a:rPr>
              <a:t>R</a:t>
            </a: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ecall on </a:t>
            </a:r>
            <a:r>
              <a:rPr lang="vi" sz="1600">
                <a:solidFill>
                  <a:schemeClr val="dk1"/>
                </a:solidFill>
              </a:rPr>
              <a:t>both dataset </a:t>
            </a: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vi" sz="1600">
                <a:solidFill>
                  <a:schemeClr val="dk1"/>
                </a:solidFill>
              </a:rPr>
              <a:t>at k=5: </a:t>
            </a: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vi" sz="1600">
                <a:solidFill>
                  <a:schemeClr val="dk1"/>
                </a:solidFill>
              </a:rPr>
              <a:t>5-12</a:t>
            </a: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over Advanced RAG).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Highest F2 Score </a:t>
            </a:r>
            <a:r>
              <a:rPr lang="vi" sz="1600">
                <a:solidFill>
                  <a:schemeClr val="dk1"/>
                </a:solidFill>
              </a:rPr>
              <a:t>on both dataset (at k=2: +7-16% over Advanced RAG)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600">
                <a:solidFill>
                  <a:schemeClr val="dk1"/>
                </a:solidFill>
              </a:rPr>
              <a:t>Generative Performance: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Consistently outperforms ChatGPT-5 (~ +30%) and Gemini-2.5-Pro </a:t>
            </a:r>
            <a:r>
              <a:rPr lang="vi" sz="1600">
                <a:solidFill>
                  <a:schemeClr val="dk1"/>
                </a:solidFill>
              </a:rPr>
              <a:t>(~ +60%)</a:t>
            </a: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Delivers high correctness, reliable citation inclusion, and legal consistency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5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55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V. CONCLUSION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10" name="Google Shape;410;p55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411" name="Google Shape;411;p55"/>
          <p:cNvSpPr txBox="1"/>
          <p:nvPr>
            <p:ph idx="1" type="body"/>
          </p:nvPr>
        </p:nvSpPr>
        <p:spPr>
          <a:xfrm>
            <a:off x="311700" y="963275"/>
            <a:ext cx="8520600" cy="30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600">
                <a:solidFill>
                  <a:schemeClr val="dk1"/>
                </a:solidFill>
              </a:rPr>
              <a:t>Future Work: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Expand the variety of knowledge base.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Develop a benchmark datasets for relationship extraction to reduce bias.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Refine evaluation protocols via ablation studies on SBV-LR and SBV-RR.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Conduct user-centered studies with domain practitioners to assess real-world utility in Vietnamese legal domain.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6" title="01_logobachkhoasang (3).png"/>
          <p:cNvPicPr preferRelativeResize="0"/>
          <p:nvPr/>
        </p:nvPicPr>
        <p:blipFill rotWithShape="1">
          <a:blip r:embed="rId4">
            <a:alphaModFix/>
          </a:blip>
          <a:srcRect b="11111" l="15918" r="15999" t="0"/>
          <a:stretch/>
        </p:blipFill>
        <p:spPr>
          <a:xfrm>
            <a:off x="4257134" y="84125"/>
            <a:ext cx="966554" cy="9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0712" y="107428"/>
            <a:ext cx="1729861" cy="9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088" y="183350"/>
            <a:ext cx="1188050" cy="7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6"/>
          <p:cNvSpPr txBox="1"/>
          <p:nvPr>
            <p:ph idx="4294967295" type="title"/>
          </p:nvPr>
        </p:nvSpPr>
        <p:spPr>
          <a:xfrm>
            <a:off x="0" y="1502000"/>
            <a:ext cx="9144000" cy="16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3000"/>
              <a:t>THANK YOU</a:t>
            </a:r>
            <a:br>
              <a:rPr b="1" lang="vi" sz="3000"/>
            </a:br>
            <a:r>
              <a:rPr b="1" lang="vi" sz="3000"/>
              <a:t>FOR YOUR ATTENTION</a:t>
            </a:r>
            <a:endParaRPr b="1" sz="3000"/>
          </a:p>
        </p:txBody>
      </p:sp>
      <p:sp>
        <p:nvSpPr>
          <p:cNvPr id="421" name="Google Shape;421;p56"/>
          <p:cNvSpPr txBox="1"/>
          <p:nvPr>
            <p:ph idx="4294967295" type="body"/>
          </p:nvPr>
        </p:nvSpPr>
        <p:spPr>
          <a:xfrm>
            <a:off x="2904050" y="4120425"/>
            <a:ext cx="3426000" cy="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pqkhoa.sdh231@hcmut.edu.vn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(+84) 94 8830 791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2" name="Google Shape;422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0574" y="3239745"/>
            <a:ext cx="652950" cy="652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41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TABLE OF CONTENTS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66" name="Google Shape;266;p41"/>
          <p:cNvSpPr/>
          <p:nvPr/>
        </p:nvSpPr>
        <p:spPr>
          <a:xfrm>
            <a:off x="3534425" y="1100263"/>
            <a:ext cx="591000" cy="5343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41"/>
          <p:cNvSpPr txBox="1"/>
          <p:nvPr>
            <p:ph idx="1" type="body"/>
          </p:nvPr>
        </p:nvSpPr>
        <p:spPr>
          <a:xfrm>
            <a:off x="4232575" y="1113613"/>
            <a:ext cx="34245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chemeClr val="accent5"/>
                </a:solidFill>
              </a:rPr>
              <a:t>INTRODUCTION</a:t>
            </a:r>
            <a:endParaRPr sz="2000">
              <a:solidFill>
                <a:schemeClr val="accent5"/>
              </a:solidFill>
            </a:endParaRPr>
          </a:p>
        </p:txBody>
      </p:sp>
      <p:sp>
        <p:nvSpPr>
          <p:cNvPr id="268" name="Google Shape;268;p41"/>
          <p:cNvSpPr/>
          <p:nvPr/>
        </p:nvSpPr>
        <p:spPr>
          <a:xfrm>
            <a:off x="3534425" y="1790263"/>
            <a:ext cx="591000" cy="5343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II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1"/>
          <p:cNvSpPr txBox="1"/>
          <p:nvPr>
            <p:ph idx="1" type="body"/>
          </p:nvPr>
        </p:nvSpPr>
        <p:spPr>
          <a:xfrm>
            <a:off x="4232575" y="1803613"/>
            <a:ext cx="34245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chemeClr val="accent5"/>
                </a:solidFill>
              </a:rPr>
              <a:t>RELATED WORKS</a:t>
            </a:r>
            <a:endParaRPr sz="2000">
              <a:solidFill>
                <a:schemeClr val="accent5"/>
              </a:solidFill>
            </a:endParaRPr>
          </a:p>
        </p:txBody>
      </p:sp>
      <p:sp>
        <p:nvSpPr>
          <p:cNvPr id="270" name="Google Shape;270;p41"/>
          <p:cNvSpPr/>
          <p:nvPr/>
        </p:nvSpPr>
        <p:spPr>
          <a:xfrm>
            <a:off x="3534425" y="2480288"/>
            <a:ext cx="591000" cy="5343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4232575" y="2493638"/>
            <a:ext cx="48756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chemeClr val="accent5"/>
                </a:solidFill>
              </a:rPr>
              <a:t>METHODOLOGY</a:t>
            </a:r>
            <a:endParaRPr sz="2000">
              <a:solidFill>
                <a:schemeClr val="accent5"/>
              </a:solidFill>
            </a:endParaRPr>
          </a:p>
        </p:txBody>
      </p:sp>
      <p:sp>
        <p:nvSpPr>
          <p:cNvPr id="272" name="Google Shape;272;p41"/>
          <p:cNvSpPr/>
          <p:nvPr/>
        </p:nvSpPr>
        <p:spPr>
          <a:xfrm>
            <a:off x="3534425" y="3170313"/>
            <a:ext cx="591000" cy="5343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IV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41"/>
          <p:cNvSpPr txBox="1"/>
          <p:nvPr>
            <p:ph idx="1" type="body"/>
          </p:nvPr>
        </p:nvSpPr>
        <p:spPr>
          <a:xfrm>
            <a:off x="4232575" y="3183663"/>
            <a:ext cx="34245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chemeClr val="accent5"/>
                </a:solidFill>
              </a:rPr>
              <a:t>EXPERIMENT</a:t>
            </a:r>
            <a:endParaRPr sz="2000">
              <a:solidFill>
                <a:schemeClr val="accent5"/>
              </a:solidFill>
            </a:endParaRPr>
          </a:p>
        </p:txBody>
      </p:sp>
      <p:sp>
        <p:nvSpPr>
          <p:cNvPr id="274" name="Google Shape;274;p41"/>
          <p:cNvSpPr/>
          <p:nvPr/>
        </p:nvSpPr>
        <p:spPr>
          <a:xfrm>
            <a:off x="3534425" y="3860338"/>
            <a:ext cx="591000" cy="5343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1"/>
          <p:cNvSpPr txBox="1"/>
          <p:nvPr>
            <p:ph idx="1" type="body"/>
          </p:nvPr>
        </p:nvSpPr>
        <p:spPr>
          <a:xfrm>
            <a:off x="4232575" y="3873688"/>
            <a:ext cx="34245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chemeClr val="accent1"/>
                </a:solidFill>
              </a:rPr>
              <a:t>CONCLUSION</a:t>
            </a:r>
            <a:endParaRPr sz="2000">
              <a:solidFill>
                <a:schemeClr val="accent5"/>
              </a:solidFill>
            </a:endParaRPr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00" y="1511725"/>
            <a:ext cx="2399400" cy="23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2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I. INTRODUCTION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84" name="Google Shape;284;p42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285" name="Google Shape;285;p42"/>
          <p:cNvSpPr txBox="1"/>
          <p:nvPr>
            <p:ph idx="1" type="body"/>
          </p:nvPr>
        </p:nvSpPr>
        <p:spPr>
          <a:xfrm>
            <a:off x="175175" y="863550"/>
            <a:ext cx="3882000" cy="4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600">
                <a:solidFill>
                  <a:schemeClr val="dk1"/>
                </a:solidFill>
              </a:rPr>
              <a:t>Motivation:</a:t>
            </a:r>
            <a:r>
              <a:rPr lang="vi" sz="1600">
                <a:solidFill>
                  <a:schemeClr val="dk1"/>
                </a:solidFill>
              </a:rPr>
              <a:t> LLMs often hallucinate or make factual errors</a:t>
            </a:r>
            <a:r>
              <a:rPr lang="vi" sz="1600">
                <a:solidFill>
                  <a:schemeClr val="dk1"/>
                </a:solidFill>
              </a:rPr>
              <a:t> in specialized, knowledge-heavy domains like law.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600">
                <a:solidFill>
                  <a:schemeClr val="dk1"/>
                </a:solidFill>
              </a:rPr>
              <a:t>The Challenge of Vietnamese </a:t>
            </a:r>
            <a:r>
              <a:rPr b="1" lang="vi" sz="1600">
                <a:solidFill>
                  <a:schemeClr val="dk1"/>
                </a:solidFill>
              </a:rPr>
              <a:t>Legal Documents</a:t>
            </a:r>
            <a:r>
              <a:rPr b="1" lang="vi" sz="1600">
                <a:solidFill>
                  <a:schemeClr val="dk1"/>
                </a:solidFill>
              </a:rPr>
              <a:t>:</a:t>
            </a:r>
            <a:r>
              <a:rPr lang="vi" sz="1600">
                <a:solidFill>
                  <a:schemeClr val="dk1"/>
                </a:solidFill>
              </a:rPr>
              <a:t> are inherently structured and densely interlinked.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vi" sz="1600">
                <a:solidFill>
                  <a:schemeClr val="dk1"/>
                </a:solidFill>
              </a:rPr>
              <a:t>Various types: Law, </a:t>
            </a:r>
            <a:r>
              <a:rPr lang="vi" sz="1600">
                <a:solidFill>
                  <a:schemeClr val="dk1"/>
                </a:solidFill>
              </a:rPr>
              <a:t>Ordinance</a:t>
            </a:r>
            <a:r>
              <a:rPr lang="vi" sz="1600">
                <a:solidFill>
                  <a:schemeClr val="dk1"/>
                </a:solidFill>
              </a:rPr>
              <a:t>, Decree, Circular,...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vi" sz="1600">
                <a:solidFill>
                  <a:schemeClr val="dk1"/>
                </a:solidFill>
              </a:rPr>
              <a:t>Complex relationships: Amend, Repeal, Replace, </a:t>
            </a:r>
            <a:r>
              <a:rPr lang="vi" sz="1600">
                <a:solidFill>
                  <a:schemeClr val="dk1"/>
                </a:solidFill>
              </a:rPr>
              <a:t>Guide</a:t>
            </a:r>
            <a:r>
              <a:rPr lang="vi" sz="1600">
                <a:solidFill>
                  <a:schemeClr val="dk1"/>
                </a:solidFill>
              </a:rPr>
              <a:t>,...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86" name="Google Shape;2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950" y="863550"/>
            <a:ext cx="4716799" cy="380517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3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I. INTRODUCTION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3" name="Google Shape;293;p43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294" name="Google Shape;294;p43"/>
          <p:cNvPicPr preferRelativeResize="0"/>
          <p:nvPr/>
        </p:nvPicPr>
        <p:blipFill rotWithShape="1">
          <a:blip r:embed="rId3">
            <a:alphaModFix/>
          </a:blip>
          <a:srcRect b="0" l="13741" r="14728" t="0"/>
          <a:stretch/>
        </p:blipFill>
        <p:spPr>
          <a:xfrm>
            <a:off x="3997659" y="3344200"/>
            <a:ext cx="1148681" cy="10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3"/>
          <p:cNvSpPr/>
          <p:nvPr/>
        </p:nvSpPr>
        <p:spPr>
          <a:xfrm>
            <a:off x="2561238" y="3588169"/>
            <a:ext cx="1013400" cy="582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575" lIns="106575" spcFirstLastPara="1" rIns="106575" wrap="square" tIns="106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" sz="1282">
                <a:latin typeface="Montserrat"/>
                <a:ea typeface="Montserrat"/>
                <a:cs typeface="Montserrat"/>
                <a:sym typeface="Montserrat"/>
              </a:rPr>
              <a:t>Query</a:t>
            </a:r>
            <a:endParaRPr sz="1282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43"/>
          <p:cNvSpPr/>
          <p:nvPr/>
        </p:nvSpPr>
        <p:spPr>
          <a:xfrm>
            <a:off x="5569353" y="3576556"/>
            <a:ext cx="1013400" cy="582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575" lIns="106575" spcFirstLastPara="1" rIns="106575" wrap="square" tIns="106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" sz="1282">
                <a:latin typeface="Montserrat"/>
                <a:ea typeface="Montserrat"/>
                <a:cs typeface="Montserrat"/>
                <a:sym typeface="Montserrat"/>
              </a:rPr>
              <a:t>Answer</a:t>
            </a:r>
            <a:endParaRPr sz="1282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7" name="Google Shape;297;p43"/>
          <p:cNvCxnSpPr>
            <a:stCxn id="295" idx="3"/>
            <a:endCxn id="294" idx="1"/>
          </p:cNvCxnSpPr>
          <p:nvPr/>
        </p:nvCxnSpPr>
        <p:spPr>
          <a:xfrm>
            <a:off x="3574638" y="3879469"/>
            <a:ext cx="423000" cy="0"/>
          </a:xfrm>
          <a:prstGeom prst="straightConnector1">
            <a:avLst/>
          </a:prstGeom>
          <a:noFill/>
          <a:ln cap="flat" cmpd="sng" w="11100">
            <a:solidFill>
              <a:srgbClr val="4A8C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43"/>
          <p:cNvCxnSpPr>
            <a:stCxn id="294" idx="3"/>
            <a:endCxn id="296" idx="1"/>
          </p:cNvCxnSpPr>
          <p:nvPr/>
        </p:nvCxnSpPr>
        <p:spPr>
          <a:xfrm flipH="1" rot="10800000">
            <a:off x="5146340" y="3867763"/>
            <a:ext cx="423000" cy="11700"/>
          </a:xfrm>
          <a:prstGeom prst="straightConnector1">
            <a:avLst/>
          </a:prstGeom>
          <a:noFill/>
          <a:ln cap="flat" cmpd="sng" w="11100">
            <a:solidFill>
              <a:srgbClr val="4A8C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9" name="Google Shape;299;p43"/>
          <p:cNvSpPr txBox="1"/>
          <p:nvPr>
            <p:ph idx="1" type="body"/>
          </p:nvPr>
        </p:nvSpPr>
        <p:spPr>
          <a:xfrm>
            <a:off x="311700" y="823100"/>
            <a:ext cx="8520600" cy="22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600">
                <a:solidFill>
                  <a:schemeClr val="dk1"/>
                </a:solidFill>
              </a:rPr>
              <a:t>Problem Statement: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vi" sz="1600">
                <a:solidFill>
                  <a:schemeClr val="dk1"/>
                </a:solidFill>
              </a:rPr>
              <a:t>Task: Legal QA for the </a:t>
            </a:r>
            <a:r>
              <a:rPr lang="vi" sz="1600">
                <a:solidFill>
                  <a:schemeClr val="dk1"/>
                </a:solidFill>
              </a:rPr>
              <a:t>State Bank of Vietnam (</a:t>
            </a:r>
            <a:r>
              <a:rPr lang="vi" sz="1600">
                <a:solidFill>
                  <a:schemeClr val="dk1"/>
                </a:solidFill>
              </a:rPr>
              <a:t>SBV</a:t>
            </a:r>
            <a:r>
              <a:rPr lang="vi" sz="1600">
                <a:solidFill>
                  <a:schemeClr val="dk1"/>
                </a:solidFill>
              </a:rPr>
              <a:t>)</a:t>
            </a:r>
            <a:r>
              <a:rPr lang="vi" sz="1600">
                <a:solidFill>
                  <a:schemeClr val="dk1"/>
                </a:solidFill>
              </a:rPr>
              <a:t> Legal Documents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vi" sz="1600">
                <a:solidFill>
                  <a:schemeClr val="dk1"/>
                </a:solidFill>
              </a:rPr>
              <a:t>Knowledge base: SBV legal corpus and Legal Knowledge Graph (LKG)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vi" sz="1600">
                <a:solidFill>
                  <a:schemeClr val="dk1"/>
                </a:solidFill>
              </a:rPr>
              <a:t>Input: Natural language question about SBV regulations.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vi" sz="1600">
                <a:solidFill>
                  <a:schemeClr val="dk1"/>
                </a:solidFill>
              </a:rPr>
              <a:t>Output: Grounded answer </a:t>
            </a:r>
            <a:r>
              <a:rPr lang="vi" sz="1600">
                <a:solidFill>
                  <a:schemeClr val="dk1"/>
                </a:solidFill>
              </a:rPr>
              <a:t>with clearly citation </a:t>
            </a:r>
            <a:r>
              <a:rPr lang="vi" sz="1600">
                <a:solidFill>
                  <a:schemeClr val="dk1"/>
                </a:solidFill>
              </a:rPr>
              <a:t> and </a:t>
            </a:r>
            <a:r>
              <a:rPr lang="vi" sz="1600">
                <a:solidFill>
                  <a:schemeClr val="dk1"/>
                </a:solidFill>
              </a:rPr>
              <a:t>related </a:t>
            </a:r>
            <a:r>
              <a:rPr lang="vi" sz="1600">
                <a:solidFill>
                  <a:schemeClr val="dk1"/>
                </a:solidFill>
              </a:rPr>
              <a:t>relationships.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44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II. </a:t>
            </a:r>
            <a:r>
              <a:rPr lang="vi" sz="2400">
                <a:solidFill>
                  <a:schemeClr val="lt1"/>
                </a:solidFill>
              </a:rPr>
              <a:t>RELATED WORKS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06" name="Google Shape;306;p44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307" name="Google Shape;307;p44"/>
          <p:cNvSpPr txBox="1"/>
          <p:nvPr>
            <p:ph idx="1" type="body"/>
          </p:nvPr>
        </p:nvSpPr>
        <p:spPr>
          <a:xfrm>
            <a:off x="311700" y="740400"/>
            <a:ext cx="8520600" cy="41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600">
                <a:solidFill>
                  <a:schemeClr val="dk1"/>
                </a:solidFill>
              </a:rPr>
              <a:t>Retrieval-Augmented Generation (RAG) </a:t>
            </a:r>
            <a:r>
              <a:rPr lang="vi" sz="1600">
                <a:solidFill>
                  <a:schemeClr val="dk1"/>
                </a:solidFill>
              </a:rPr>
              <a:t>is a common </a:t>
            </a:r>
            <a:r>
              <a:rPr lang="vi" sz="1600">
                <a:solidFill>
                  <a:schemeClr val="dk1"/>
                </a:solidFill>
              </a:rPr>
              <a:t>method.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Naive RAG:</a:t>
            </a:r>
            <a:r>
              <a:rPr b="1" lang="vi" sz="1600">
                <a:solidFill>
                  <a:schemeClr val="dk1"/>
                </a:solidFill>
              </a:rPr>
              <a:t> </a:t>
            </a:r>
            <a:endParaRPr b="1"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Pros: Simple pipeline with Similarity Search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Cons: Lacks precision and misses crucial relationships between docs.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Advanced RAG:</a:t>
            </a:r>
            <a:r>
              <a:rPr b="1" lang="vi" sz="1600">
                <a:solidFill>
                  <a:schemeClr val="dk1"/>
                </a:solidFill>
              </a:rPr>
              <a:t> </a:t>
            </a:r>
            <a:endParaRPr b="1"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Pros: Strong retrieval using Hybrid Search and Reranking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Cons: Lacks reasoning over complex legal references.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Graph RAG, Light RAG: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Pros: Captures relationships well with a better data visualization.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</a:rPr>
              <a:t>Cons: legal KG construction and multi-hop retrieval.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vi" sz="1600">
                <a:solidFill>
                  <a:schemeClr val="dk1"/>
                </a:solidFill>
              </a:rPr>
              <a:t>etc.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5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</a:t>
            </a:r>
            <a:r>
              <a:rPr lang="vi" sz="2400">
                <a:solidFill>
                  <a:schemeClr val="lt1"/>
                </a:solidFill>
              </a:rPr>
              <a:t>II</a:t>
            </a:r>
            <a:r>
              <a:rPr lang="vi" sz="2400">
                <a:solidFill>
                  <a:schemeClr val="lt1"/>
                </a:solidFill>
              </a:rPr>
              <a:t>. </a:t>
            </a:r>
            <a:r>
              <a:rPr lang="vi" sz="2400">
                <a:solidFill>
                  <a:schemeClr val="lt1"/>
                </a:solidFill>
              </a:rPr>
              <a:t>METHODOLOGY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14" name="Google Shape;314;p45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315" name="Google Shape;315;p45" title="architecture_overview.png"/>
          <p:cNvPicPr preferRelativeResize="0"/>
          <p:nvPr/>
        </p:nvPicPr>
        <p:blipFill rotWithShape="1">
          <a:blip r:embed="rId3">
            <a:alphaModFix/>
          </a:blip>
          <a:srcRect b="2804" l="0" r="0" t="1831"/>
          <a:stretch/>
        </p:blipFill>
        <p:spPr>
          <a:xfrm>
            <a:off x="1213575" y="1328100"/>
            <a:ext cx="6506598" cy="349945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/>
          <p:nvPr/>
        </p:nvSpPr>
        <p:spPr>
          <a:xfrm>
            <a:off x="315100" y="818925"/>
            <a:ext cx="81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SBV-LawGraph</a:t>
            </a: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 hybrid RAG approach designed for Vietnamese law.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6" title="indexing_pha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925" y="819875"/>
            <a:ext cx="7049073" cy="40993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6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46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III. METHODOLOGY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24" name="Google Shape;324;p46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325" name="Google Shape;325;p46"/>
          <p:cNvSpPr txBox="1"/>
          <p:nvPr/>
        </p:nvSpPr>
        <p:spPr>
          <a:xfrm>
            <a:off x="34025" y="2181625"/>
            <a:ext cx="198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we </a:t>
            </a:r>
            <a:r>
              <a:rPr lang="vi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construct</a:t>
            </a:r>
            <a:r>
              <a:rPr lang="vi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vi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SBV Legal Knowledge Base</a:t>
            </a:r>
            <a:r>
              <a:rPr lang="vi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6018925" y="675000"/>
            <a:ext cx="1179900" cy="338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we start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7" name="Google Shape;327;p46"/>
          <p:cNvCxnSpPr>
            <a:stCxn id="326" idx="2"/>
          </p:cNvCxnSpPr>
          <p:nvPr/>
        </p:nvCxnSpPr>
        <p:spPr>
          <a:xfrm>
            <a:off x="6608875" y="1013700"/>
            <a:ext cx="6300" cy="26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47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</a:t>
            </a:r>
            <a:r>
              <a:rPr lang="vi" sz="2400">
                <a:solidFill>
                  <a:schemeClr val="lt1"/>
                </a:solidFill>
              </a:rPr>
              <a:t>II</a:t>
            </a:r>
            <a:r>
              <a:rPr lang="vi" sz="2400">
                <a:solidFill>
                  <a:schemeClr val="lt1"/>
                </a:solidFill>
              </a:rPr>
              <a:t>. </a:t>
            </a:r>
            <a:r>
              <a:rPr lang="vi" sz="2400">
                <a:solidFill>
                  <a:schemeClr val="lt1"/>
                </a:solidFill>
              </a:rPr>
              <a:t>METHODOLOGY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34" name="Google Shape;334;p47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335" name="Google Shape;335;p47"/>
          <p:cNvSpPr/>
          <p:nvPr/>
        </p:nvSpPr>
        <p:spPr>
          <a:xfrm>
            <a:off x="406424" y="3992500"/>
            <a:ext cx="4678500" cy="651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5842500" y="863575"/>
            <a:ext cx="18027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vi" sz="1600">
                <a:solidFill>
                  <a:schemeClr val="dk1"/>
                </a:solidFill>
              </a:rPr>
              <a:t>Document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37" name="Google Shape;337;p47"/>
          <p:cNvSpPr txBox="1"/>
          <p:nvPr>
            <p:ph idx="1" type="body"/>
          </p:nvPr>
        </p:nvSpPr>
        <p:spPr>
          <a:xfrm>
            <a:off x="5842425" y="2107375"/>
            <a:ext cx="18027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vi" sz="1600">
                <a:solidFill>
                  <a:schemeClr val="dk1"/>
                </a:solidFill>
              </a:rPr>
              <a:t>Document Title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38" name="Google Shape;338;p47"/>
          <p:cNvSpPr/>
          <p:nvPr/>
        </p:nvSpPr>
        <p:spPr>
          <a:xfrm>
            <a:off x="406349" y="1997125"/>
            <a:ext cx="4678500" cy="651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50" y="952150"/>
            <a:ext cx="4551501" cy="37639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40" name="Google Shape;340;p47"/>
          <p:cNvCxnSpPr>
            <a:stCxn id="338" idx="3"/>
            <a:endCxn id="337" idx="1"/>
          </p:cNvCxnSpPr>
          <p:nvPr/>
        </p:nvCxnSpPr>
        <p:spPr>
          <a:xfrm>
            <a:off x="5084849" y="2322925"/>
            <a:ext cx="75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1" name="Google Shape;341;p47"/>
          <p:cNvSpPr txBox="1"/>
          <p:nvPr>
            <p:ph idx="1" type="body"/>
          </p:nvPr>
        </p:nvSpPr>
        <p:spPr>
          <a:xfrm>
            <a:off x="5889700" y="3992500"/>
            <a:ext cx="3093900" cy="6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vi" sz="1600">
                <a:solidFill>
                  <a:schemeClr val="dk1"/>
                </a:solidFill>
              </a:rPr>
              <a:t>Article 1: Amend Circular 39/2024/TT-NHNN content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342" name="Google Shape;342;p47"/>
          <p:cNvCxnSpPr/>
          <p:nvPr/>
        </p:nvCxnSpPr>
        <p:spPr>
          <a:xfrm>
            <a:off x="5084925" y="4333900"/>
            <a:ext cx="75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47"/>
          <p:cNvCxnSpPr>
            <a:endCxn id="336" idx="1"/>
          </p:cNvCxnSpPr>
          <p:nvPr/>
        </p:nvCxnSpPr>
        <p:spPr>
          <a:xfrm>
            <a:off x="4814100" y="1079125"/>
            <a:ext cx="102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/>
          <p:nvPr/>
        </p:nvSpPr>
        <p:spPr>
          <a:xfrm>
            <a:off x="50" y="-26350"/>
            <a:ext cx="9144000" cy="645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48"/>
          <p:cNvSpPr txBox="1"/>
          <p:nvPr>
            <p:ph type="title"/>
          </p:nvPr>
        </p:nvSpPr>
        <p:spPr>
          <a:xfrm>
            <a:off x="139125" y="0"/>
            <a:ext cx="82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400">
                <a:solidFill>
                  <a:schemeClr val="lt1"/>
                </a:solidFill>
              </a:rPr>
              <a:t>III. METHODOLOGY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0" name="Google Shape;350;p48"/>
          <p:cNvSpPr txBox="1"/>
          <p:nvPr>
            <p:ph idx="12" type="sldNum"/>
          </p:nvPr>
        </p:nvSpPr>
        <p:spPr>
          <a:xfrm>
            <a:off x="8503599" y="4749850"/>
            <a:ext cx="601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351" name="Google Shape;351;p48"/>
          <p:cNvSpPr txBox="1"/>
          <p:nvPr>
            <p:ph idx="1" type="body"/>
          </p:nvPr>
        </p:nvSpPr>
        <p:spPr>
          <a:xfrm>
            <a:off x="304675" y="855888"/>
            <a:ext cx="8671800" cy="35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Components: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SBV-LR (Legal Retrieval): </a:t>
            </a: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vector database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Hybrid Search (BM25 + Similarity) → Reranking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Output: Top k Related Articles and Documents content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SBV-RR (Relationship Retrieval): </a:t>
            </a: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knowledge graph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Onehop retrieval → Articles context and relationship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Output: Legal relationship augmented context.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Context Fusion:</a:t>
            </a: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Merge all the context into a unified prompt → </a:t>
            </a:r>
            <a:r>
              <a:rPr b="1"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Generation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Controlled Fallback:</a:t>
            </a:r>
            <a:r>
              <a:rPr lang="vi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Return an "Unknown Answer" if evidence is lacking.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